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1"/>
  </p:notesMasterIdLst>
  <p:handoutMasterIdLst>
    <p:handoutMasterId r:id="rId12"/>
  </p:handoutMasterIdLst>
  <p:sldIdLst>
    <p:sldId id="289" r:id="rId5"/>
    <p:sldId id="352" r:id="rId6"/>
    <p:sldId id="354" r:id="rId7"/>
    <p:sldId id="353" r:id="rId8"/>
    <p:sldId id="355" r:id="rId9"/>
    <p:sldId id="356" r:id="rId10"/>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D56509"/>
    <a:srgbClr val="E1801F"/>
    <a:srgbClr val="0019B0"/>
    <a:srgbClr val="FF5050"/>
    <a:srgbClr val="0066FF"/>
    <a:srgbClr val="99FF99"/>
    <a:srgbClr val="14286B"/>
    <a:srgbClr val="258B5D"/>
    <a:srgbClr val="B38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87" autoAdjust="0"/>
    <p:restoredTop sz="95750" autoAdjust="0"/>
  </p:normalViewPr>
  <p:slideViewPr>
    <p:cSldViewPr>
      <p:cViewPr varScale="1">
        <p:scale>
          <a:sx n="62" d="100"/>
          <a:sy n="62" d="100"/>
        </p:scale>
        <p:origin x="1632" y="5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03/11/2020</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extLst>
      <p:ext uri="{BB962C8B-B14F-4D97-AF65-F5344CB8AC3E}">
        <p14:creationId xmlns:p14="http://schemas.microsoft.com/office/powerpoint/2010/main" val="289663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extLst>
      <p:ext uri="{BB962C8B-B14F-4D97-AF65-F5344CB8AC3E}">
        <p14:creationId xmlns:p14="http://schemas.microsoft.com/office/powerpoint/2010/main" val="312618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73554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https://upload.wikimedia.org/wikipedia/fr/thumb/4/43/Logo_%C3%89quipe_France_Football_2018.svg/679px-Logo_%C3%89quipe_France_Football_2018.svg.png"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https://upload.wikimedia.org/wikipedia/fr/thumb/4/43/Logo_%C3%89quipe_France_Football_2018.svg/679px-Logo_%C3%89quipe_France_Football_2018.svg.png"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https://upload.wikimedia.org/wikipedia/fr/thumb/4/43/Logo_%C3%89quipe_France_Football_2018.svg/679px-Logo_%C3%89quipe_France_Football_2018.svg.png" TargetMode="External"/><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https://upload.wikimedia.org/wikipedia/fr/thumb/4/43/Logo_%C3%89quipe_France_Football_2018.svg/679px-Logo_%C3%89quipe_France_Football_2018.svg.png"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https://upload.wikimedia.org/wikipedia/fr/thumb/4/43/Logo_%C3%89quipe_France_Football_2018.svg/679px-Logo_%C3%89quipe_France_Football_2018.svg.png" TargetMode="External"/><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6.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5.png"/><Relationship Id="rId9" Type="http://schemas.openxmlformats.org/officeDocument/2006/relationships/image" Target="../media/image23.jpeg"/><Relationship Id="rId1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1" y="1"/>
            <a:ext cx="9143999" cy="6858000"/>
          </a:xfrm>
          <a:prstGeom prst="rect">
            <a:avLst/>
          </a:prstGeom>
          <a:noFill/>
          <a:ln w="9525">
            <a:noFill/>
            <a:miter lim="800000"/>
            <a:headEnd/>
            <a:tailEnd/>
          </a:ln>
        </p:spPr>
      </p:pic>
      <p:sp>
        <p:nvSpPr>
          <p:cNvPr id="2051" name="Text Box 4"/>
          <p:cNvSpPr txBox="1">
            <a:spLocks noChangeArrowheads="1"/>
          </p:cNvSpPr>
          <p:nvPr/>
        </p:nvSpPr>
        <p:spPr bwMode="auto">
          <a:xfrm>
            <a:off x="2591780" y="2006340"/>
            <a:ext cx="4104456" cy="369332"/>
          </a:xfrm>
          <a:prstGeom prst="rect">
            <a:avLst/>
          </a:prstGeom>
          <a:solidFill>
            <a:srgbClr val="FFC000"/>
          </a:solidFill>
          <a:ln w="57150">
            <a:solidFill>
              <a:srgbClr val="FFC000"/>
            </a:solidFill>
            <a:miter lim="800000"/>
            <a:headEnd/>
            <a:tailEnd/>
          </a:ln>
          <a:effectLst>
            <a:softEdge rad="127000"/>
          </a:effectLst>
        </p:spPr>
        <p:txBody>
          <a:bodyPr wrap="square">
            <a:spAutoFit/>
          </a:bodyPr>
          <a:lstStyle/>
          <a:p>
            <a:pPr algn="ctr">
              <a:spcBef>
                <a:spcPct val="50000"/>
              </a:spcBef>
            </a:pPr>
            <a:r>
              <a:rPr lang="fr-FR" sz="1800" b="1" dirty="0">
                <a:solidFill>
                  <a:schemeClr val="accent2"/>
                </a:solidFill>
                <a:latin typeface="Arial" charset="0"/>
              </a:rPr>
              <a:t>PROGRAMME EDUCATIF FEDERAL </a:t>
            </a:r>
          </a:p>
        </p:txBody>
      </p:sp>
      <p:sp>
        <p:nvSpPr>
          <p:cNvPr id="2052" name="Text Box 5"/>
          <p:cNvSpPr txBox="1">
            <a:spLocks noChangeArrowheads="1"/>
          </p:cNvSpPr>
          <p:nvPr/>
        </p:nvSpPr>
        <p:spPr bwMode="auto">
          <a:xfrm>
            <a:off x="643508" y="4073266"/>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292121" y="2969355"/>
            <a:ext cx="2559755" cy="1082359"/>
          </a:xfrm>
          <a:prstGeom prst="rect">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a:ln>
                  <a:noFill/>
                </a:ln>
                <a:solidFill>
                  <a:schemeClr val="accent6">
                    <a:lumMod val="75000"/>
                  </a:schemeClr>
                </a:solidFill>
                <a:effectLst/>
                <a:latin typeface="Arial" pitchFamily="34" charset="0"/>
                <a:cs typeface="Arial" pitchFamily="34" charset="0"/>
              </a:rPr>
              <a:t>FICHE </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a:ln>
                  <a:noFill/>
                </a:ln>
                <a:solidFill>
                  <a:schemeClr val="accent6">
                    <a:lumMod val="75000"/>
                  </a:schemeClr>
                </a:solidFill>
                <a:effectLst/>
                <a:latin typeface="Arial" pitchFamily="34" charset="0"/>
                <a:cs typeface="Arial" pitchFamily="34" charset="0"/>
              </a:rPr>
              <a:t>« ACTION »</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pic>
        <p:nvPicPr>
          <p:cNvPr id="14" name="Image 13" descr="RÃ©sultat de recherche d'images pour &quot;logo FFF&quot;"/>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3845796" y="197429"/>
            <a:ext cx="1452407" cy="178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84368" y="197429"/>
            <a:ext cx="1069891" cy="1337184"/>
          </a:xfrm>
          <a:prstGeom prst="rect">
            <a:avLst/>
          </a:prstGeom>
        </p:spPr>
      </p:pic>
      <p:pic>
        <p:nvPicPr>
          <p:cNvPr id="16" name="Imag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1660" y="4406573"/>
            <a:ext cx="6264696" cy="1476300"/>
          </a:xfrm>
          <a:prstGeom prst="rect">
            <a:avLst/>
          </a:prstGeom>
          <a:effectLst>
            <a:softEdge rad="177800"/>
          </a:effectLst>
        </p:spPr>
      </p:pic>
      <p:pic>
        <p:nvPicPr>
          <p:cNvPr id="17" name="Imag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9740" y="197429"/>
            <a:ext cx="1069891" cy="13371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Rectangle 24"/>
          <p:cNvSpPr/>
          <p:nvPr/>
        </p:nvSpPr>
        <p:spPr bwMode="auto">
          <a:xfrm>
            <a:off x="1259632" y="3140968"/>
            <a:ext cx="7344816" cy="3600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Century Gothic" panose="020B0502020202020204" pitchFamily="34" charset="0"/>
              </a:rPr>
              <a:t>(Qui ? Quand ? Quoi ? Où ?</a:t>
            </a:r>
            <a:r>
              <a:rPr kumimoji="0" lang="fr-FR" sz="1200" b="0" i="0" u="none" strike="noStrike" cap="none" normalizeH="0" dirty="0">
                <a:ln>
                  <a:noFill/>
                </a:ln>
                <a:solidFill>
                  <a:schemeClr val="tx1"/>
                </a:solidFill>
                <a:effectLst/>
                <a:latin typeface="Century Gothic" panose="020B0502020202020204" pitchFamily="34" charset="0"/>
              </a:rPr>
              <a:t> Comment ?)</a:t>
            </a:r>
          </a:p>
          <a:p>
            <a:pPr marL="0" marR="0" indent="0" algn="ctr" defTabSz="914400" rtl="0" eaLnBrk="0" fontAlgn="base" latinLnBrk="0" hangingPunct="0">
              <a:lnSpc>
                <a:spcPct val="100000"/>
              </a:lnSpc>
              <a:spcBef>
                <a:spcPct val="0"/>
              </a:spcBef>
              <a:spcAft>
                <a:spcPct val="0"/>
              </a:spcAft>
              <a:buClrTx/>
              <a:buSzTx/>
              <a:buFontTx/>
              <a:buNone/>
              <a:tabLst/>
            </a:pPr>
            <a:endParaRPr lang="fr-FR" sz="1200" baseline="0" dirty="0">
              <a:solidFill>
                <a:schemeClr val="tx1"/>
              </a:solidFill>
              <a:latin typeface="Century Gothic" panose="020B0502020202020204" pitchFamily="34" charset="0"/>
            </a:endParaRPr>
          </a:p>
          <a:p>
            <a:pPr marL="0" marR="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dirty="0">
                <a:ln>
                  <a:noFill/>
                </a:ln>
                <a:solidFill>
                  <a:schemeClr val="tx1"/>
                </a:solidFill>
                <a:effectLst/>
                <a:latin typeface="Century Gothic" panose="020B0502020202020204" pitchFamily="34" charset="0"/>
              </a:rPr>
              <a:t>Du 26 au 29 octobre 2020, nous avons organisé un stage multisports pour les catégories u7, u9, u11 et u13. Ces journées étaient également ouvertes aux non –licenciés du club. Les catégories se sont retrouvées ainsi :</a:t>
            </a:r>
          </a:p>
          <a:p>
            <a:pPr marL="171450" marR="0" indent="-171450" algn="just" defTabSz="914400" rtl="0" eaLnBrk="0" fontAlgn="base" latinLnBrk="0" hangingPunct="0">
              <a:lnSpc>
                <a:spcPct val="100000"/>
              </a:lnSpc>
              <a:spcBef>
                <a:spcPct val="0"/>
              </a:spcBef>
              <a:spcAft>
                <a:spcPct val="0"/>
              </a:spcAft>
              <a:buClrTx/>
              <a:buSzTx/>
              <a:buFontTx/>
              <a:buChar char="-"/>
              <a:tabLst/>
            </a:pPr>
            <a:r>
              <a:rPr lang="fr-FR" sz="1200" baseline="0" dirty="0">
                <a:solidFill>
                  <a:schemeClr val="tx1"/>
                </a:solidFill>
                <a:latin typeface="Century Gothic" panose="020B0502020202020204" pitchFamily="34" charset="0"/>
              </a:rPr>
              <a:t>Lundi 26 octobre : u11 / </a:t>
            </a:r>
            <a:r>
              <a:rPr lang="fr-FR" sz="1200" dirty="0">
                <a:solidFill>
                  <a:schemeClr val="tx1"/>
                </a:solidFill>
                <a:latin typeface="Century Gothic" panose="020B0502020202020204" pitchFamily="34" charset="0"/>
              </a:rPr>
              <a:t>u13 à Foussais-Payré (salle de sports et terrain de foot)</a:t>
            </a:r>
          </a:p>
          <a:p>
            <a:pPr marL="171450" marR="0" indent="-171450" algn="just" defTabSz="914400" rtl="0" eaLnBrk="0" fontAlgn="base" latinLnBrk="0" hangingPunct="0">
              <a:lnSpc>
                <a:spcPct val="100000"/>
              </a:lnSpc>
              <a:spcBef>
                <a:spcPct val="0"/>
              </a:spcBef>
              <a:spcAft>
                <a:spcPct val="0"/>
              </a:spcAft>
              <a:buClrTx/>
              <a:buSzTx/>
              <a:buFontTx/>
              <a:buChar char="-"/>
              <a:tabLst/>
            </a:pPr>
            <a:r>
              <a:rPr lang="fr-FR" sz="1200" dirty="0">
                <a:solidFill>
                  <a:schemeClr val="tx1"/>
                </a:solidFill>
                <a:latin typeface="Century Gothic" panose="020B0502020202020204" pitchFamily="34" charset="0"/>
              </a:rPr>
              <a:t>Mardi 27 octobre : u7 / u9 à Foussais-Payré (salle de sports)</a:t>
            </a:r>
          </a:p>
          <a:p>
            <a:pPr marL="171450" marR="0" indent="-171450" algn="just"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a:ln>
                  <a:noFill/>
                </a:ln>
                <a:solidFill>
                  <a:schemeClr val="tx1"/>
                </a:solidFill>
                <a:effectLst/>
                <a:latin typeface="Century Gothic" panose="020B0502020202020204" pitchFamily="34" charset="0"/>
              </a:rPr>
              <a:t>Mercredi 28 octobre : u11 / u13 à St Hilaire des Loges (salle de sports)</a:t>
            </a:r>
          </a:p>
          <a:p>
            <a:pPr marL="171450" marR="0" indent="-171450" algn="just"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a:ln>
                  <a:noFill/>
                </a:ln>
                <a:solidFill>
                  <a:schemeClr val="tx1"/>
                </a:solidFill>
                <a:effectLst/>
                <a:latin typeface="Century Gothic" panose="020B0502020202020204" pitchFamily="34" charset="0"/>
              </a:rPr>
              <a:t>Jeudi 29 octobre : u7 / u</a:t>
            </a:r>
            <a:r>
              <a:rPr lang="fr-FR" sz="1200" dirty="0">
                <a:solidFill>
                  <a:schemeClr val="tx1"/>
                </a:solidFill>
                <a:latin typeface="Century Gothic" panose="020B0502020202020204" pitchFamily="34" charset="0"/>
              </a:rPr>
              <a:t>9 à Foussais-Payré (salle de sports et terrain de foot)</a:t>
            </a:r>
          </a:p>
          <a:p>
            <a:pPr marL="171450" marR="0" indent="-171450" algn="just" defTabSz="914400" rtl="0" eaLnBrk="0" fontAlgn="base" latinLnBrk="0" hangingPunct="0">
              <a:lnSpc>
                <a:spcPct val="100000"/>
              </a:lnSpc>
              <a:spcBef>
                <a:spcPct val="0"/>
              </a:spcBef>
              <a:spcAft>
                <a:spcPct val="0"/>
              </a:spcAft>
              <a:buClrTx/>
              <a:buSzTx/>
              <a:buFontTx/>
              <a:buChar char="-"/>
              <a:tabLst/>
            </a:pPr>
            <a:endParaRPr kumimoji="0" lang="fr-FR" sz="1200" b="0" i="0" u="none" strike="noStrike" cap="none" normalizeH="0" baseline="0" dirty="0">
              <a:ln>
                <a:noFill/>
              </a:ln>
              <a:solidFill>
                <a:schemeClr val="tx1"/>
              </a:solidFill>
              <a:effectLst/>
              <a:latin typeface="Century Gothic" panose="020B0502020202020204" pitchFamily="34" charset="0"/>
            </a:endParaRPr>
          </a:p>
          <a:p>
            <a:pPr marR="0" algn="just" defTabSz="914400" rtl="0" eaLnBrk="0" fontAlgn="base" latinLnBrk="0" hangingPunct="0">
              <a:lnSpc>
                <a:spcPct val="100000"/>
              </a:lnSpc>
              <a:spcBef>
                <a:spcPct val="0"/>
              </a:spcBef>
              <a:spcAft>
                <a:spcPct val="0"/>
              </a:spcAft>
              <a:buClrTx/>
              <a:buSzTx/>
              <a:tabLst/>
            </a:pPr>
            <a:r>
              <a:rPr kumimoji="0" lang="fr-FR" sz="1200" b="0" i="0" u="none" strike="noStrike" cap="none" normalizeH="0" baseline="0" dirty="0">
                <a:ln>
                  <a:noFill/>
                </a:ln>
                <a:solidFill>
                  <a:schemeClr val="tx1"/>
                </a:solidFill>
                <a:effectLst/>
                <a:latin typeface="Century Gothic" panose="020B0502020202020204" pitchFamily="34" charset="0"/>
              </a:rPr>
              <a:t>Au programme de ces journées, encadrées par Gaël Legras et 2 éducateurs du club, des activités diverses telles que :</a:t>
            </a:r>
          </a:p>
          <a:p>
            <a:pPr marL="171450" marR="0" indent="-171450" algn="just" defTabSz="914400" rtl="0" eaLnBrk="0" fontAlgn="base" latinLnBrk="0" hangingPunct="0">
              <a:lnSpc>
                <a:spcPct val="100000"/>
              </a:lnSpc>
              <a:spcBef>
                <a:spcPct val="0"/>
              </a:spcBef>
              <a:spcAft>
                <a:spcPct val="0"/>
              </a:spcAft>
              <a:buClrTx/>
              <a:buSzTx/>
              <a:buFontTx/>
              <a:buChar char="-"/>
              <a:tabLst/>
            </a:pPr>
            <a:r>
              <a:rPr lang="fr-FR" sz="1200" dirty="0">
                <a:solidFill>
                  <a:schemeClr val="tx1"/>
                </a:solidFill>
                <a:latin typeface="Century Gothic" panose="020B0502020202020204" pitchFamily="34" charset="0"/>
              </a:rPr>
              <a:t>Jeux de raquettes (tennis, badminton, tennis de table), tir à l’arc, thèque-foot, baby-foot, futsal, matchs en extérieur 5c5 pour les u11 et u13</a:t>
            </a:r>
          </a:p>
          <a:p>
            <a:pPr marL="171450" marR="0" indent="-171450" algn="just"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a:ln>
                  <a:noFill/>
                </a:ln>
                <a:solidFill>
                  <a:schemeClr val="tx1"/>
                </a:solidFill>
                <a:effectLst/>
                <a:latin typeface="Century Gothic" panose="020B0502020202020204" pitchFamily="34" charset="0"/>
              </a:rPr>
              <a:t>Jeu de l’horlog</a:t>
            </a:r>
            <a:r>
              <a:rPr lang="fr-FR" sz="1200" dirty="0">
                <a:solidFill>
                  <a:schemeClr val="tx1"/>
                </a:solidFill>
                <a:latin typeface="Century Gothic" panose="020B0502020202020204" pitchFamily="34" charset="0"/>
              </a:rPr>
              <a:t>e, 1-2-3 soleil, épervier, puissance 4, touche ballon, dégomme tout, 1c1, futsal, foot golf, jeux de société pour les u7 et u9</a:t>
            </a:r>
          </a:p>
          <a:p>
            <a:pPr marL="171450" marR="0" indent="-171450" algn="just" defTabSz="914400" rtl="0" eaLnBrk="0" fontAlgn="base" latinLnBrk="0" hangingPunct="0">
              <a:lnSpc>
                <a:spcPct val="100000"/>
              </a:lnSpc>
              <a:spcBef>
                <a:spcPct val="0"/>
              </a:spcBef>
              <a:spcAft>
                <a:spcPct val="0"/>
              </a:spcAft>
              <a:buClrTx/>
              <a:buSzTx/>
              <a:buFontTx/>
              <a:buChar char="-"/>
              <a:tabLst/>
            </a:pPr>
            <a:endParaRPr kumimoji="0" lang="fr-FR" sz="1200" b="0" i="0" u="none" strike="noStrike" cap="none" normalizeH="0" baseline="0" dirty="0">
              <a:ln>
                <a:noFill/>
              </a:ln>
              <a:solidFill>
                <a:schemeClr val="tx1"/>
              </a:solidFill>
              <a:effectLst/>
              <a:latin typeface="Century Gothic" panose="020B0502020202020204" pitchFamily="34" charset="0"/>
            </a:endParaRPr>
          </a:p>
          <a:p>
            <a:pPr marR="0" algn="just" defTabSz="914400" rtl="0" eaLnBrk="0" fontAlgn="base" latinLnBrk="0" hangingPunct="0">
              <a:lnSpc>
                <a:spcPct val="100000"/>
              </a:lnSpc>
              <a:spcBef>
                <a:spcPct val="0"/>
              </a:spcBef>
              <a:spcAft>
                <a:spcPct val="0"/>
              </a:spcAft>
              <a:buClrTx/>
              <a:buSzTx/>
              <a:tabLst/>
            </a:pPr>
            <a:r>
              <a:rPr lang="fr-FR" sz="1200" dirty="0">
                <a:solidFill>
                  <a:schemeClr val="tx1"/>
                </a:solidFill>
                <a:latin typeface="Century Gothic" panose="020B0502020202020204" pitchFamily="34" charset="0"/>
              </a:rPr>
              <a:t>Chaque enfant a fourni son pique-nique et a pu participer à ces activités de 9h à 17h.</a:t>
            </a:r>
          </a:p>
        </p:txBody>
      </p:sp>
      <p:sp>
        <p:nvSpPr>
          <p:cNvPr id="26" name="Rectangle à coins arrondis 25"/>
          <p:cNvSpPr/>
          <p:nvPr/>
        </p:nvSpPr>
        <p:spPr bwMode="auto">
          <a:xfrm>
            <a:off x="3851920" y="2924944"/>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Résumé de l’action</a:t>
            </a:r>
            <a:endParaRPr kumimoji="0" lang="fr-FR" sz="1800" b="1" i="0" u="none" strike="noStrike" cap="none" normalizeH="0" baseline="0" dirty="0">
              <a:ln>
                <a:noFill/>
              </a:ln>
              <a:solidFill>
                <a:schemeClr val="tx1"/>
              </a:solidFill>
              <a:effectLst/>
              <a:latin typeface="Times" pitchFamily="18" charset="0"/>
            </a:endParaRPr>
          </a:p>
        </p:txBody>
      </p:sp>
      <p:sp>
        <p:nvSpPr>
          <p:cNvPr id="33" name="Rectangle 32"/>
          <p:cNvSpPr/>
          <p:nvPr/>
        </p:nvSpPr>
        <p:spPr bwMode="auto">
          <a:xfrm>
            <a:off x="1331640" y="2276872"/>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FAIR-PLAY</a:t>
            </a:r>
          </a:p>
        </p:txBody>
      </p:sp>
      <p:sp>
        <p:nvSpPr>
          <p:cNvPr id="34" name="Rectangle à coins arrondis 33"/>
          <p:cNvSpPr/>
          <p:nvPr/>
        </p:nvSpPr>
        <p:spPr bwMode="auto">
          <a:xfrm>
            <a:off x="1331640" y="1916832"/>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Thématique</a:t>
            </a:r>
            <a:endParaRPr kumimoji="0" lang="fr-FR" sz="1800" b="1" i="0" u="none" strike="noStrike" cap="none" normalizeH="0" baseline="0" dirty="0">
              <a:ln>
                <a:noFill/>
              </a:ln>
              <a:solidFill>
                <a:schemeClr val="tx1"/>
              </a:solidFill>
              <a:effectLst/>
              <a:latin typeface="Times" pitchFamily="18" charset="0"/>
            </a:endParaRPr>
          </a:p>
        </p:txBody>
      </p:sp>
      <p:sp>
        <p:nvSpPr>
          <p:cNvPr id="36" name="Rectangle à coins arrondis 35"/>
          <p:cNvSpPr/>
          <p:nvPr/>
        </p:nvSpPr>
        <p:spPr bwMode="auto">
          <a:xfrm>
            <a:off x="133164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Nom du club</a:t>
            </a:r>
            <a:endParaRPr kumimoji="0" lang="fr-FR" sz="1800" b="0" i="0" u="none" strike="noStrike" cap="none" normalizeH="0" baseline="0" dirty="0">
              <a:ln>
                <a:noFill/>
              </a:ln>
              <a:solidFill>
                <a:schemeClr val="tx1"/>
              </a:solidFill>
              <a:effectLst/>
              <a:latin typeface="Times" pitchFamily="18" charset="0"/>
            </a:endParaRPr>
          </a:p>
        </p:txBody>
      </p:sp>
      <p:sp>
        <p:nvSpPr>
          <p:cNvPr id="37" name="Rectangle 36"/>
          <p:cNvSpPr/>
          <p:nvPr/>
        </p:nvSpPr>
        <p:spPr bwMode="auto">
          <a:xfrm>
            <a:off x="6349393" y="1592796"/>
            <a:ext cx="2232248" cy="13681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Times" pitchFamily="18" charset="0"/>
              </a:rPr>
              <a:t>STAGE MULTISPORT</a:t>
            </a:r>
          </a:p>
          <a:p>
            <a:pPr marL="0" marR="0" indent="0" algn="ctr" defTabSz="914400" rtl="0" eaLnBrk="0" fontAlgn="base" latinLnBrk="0" hangingPunct="0">
              <a:lnSpc>
                <a:spcPct val="100000"/>
              </a:lnSpc>
              <a:spcBef>
                <a:spcPct val="0"/>
              </a:spcBef>
              <a:spcAft>
                <a:spcPct val="0"/>
              </a:spcAft>
              <a:buClrTx/>
              <a:buSzTx/>
              <a:buFontTx/>
              <a:buNone/>
              <a:tabLst/>
            </a:pPr>
            <a:r>
              <a:rPr lang="fr-FR" sz="1200" dirty="0">
                <a:solidFill>
                  <a:schemeClr val="tx1"/>
                </a:solidFill>
                <a:latin typeface="Times" pitchFamily="18" charset="0"/>
              </a:rPr>
              <a:t>Actions PEF :</a:t>
            </a:r>
            <a:endParaRPr kumimoji="0" lang="fr-FR" sz="1200" b="0" i="0" u="none" strike="noStrike" cap="none" normalizeH="0" baseline="0" dirty="0">
              <a:ln>
                <a:noFill/>
              </a:ln>
              <a:solidFill>
                <a:schemeClr val="tx1"/>
              </a:solidFill>
              <a:effectLst/>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lang="fr-FR" sz="1200" dirty="0">
                <a:solidFill>
                  <a:schemeClr val="tx1"/>
                </a:solidFill>
                <a:latin typeface="Times" pitchFamily="18" charset="0"/>
              </a:rPr>
              <a:t>Le duel de l’élégance (u11-u13)</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Times" pitchFamily="18" charset="0"/>
              </a:rPr>
              <a:t>Les portes du succès (u7-u9)</a:t>
            </a:r>
          </a:p>
        </p:txBody>
      </p:sp>
      <p:sp>
        <p:nvSpPr>
          <p:cNvPr id="38" name="Rectangle à coins arrondis 37"/>
          <p:cNvSpPr/>
          <p:nvPr/>
        </p:nvSpPr>
        <p:spPr bwMode="auto">
          <a:xfrm>
            <a:off x="6349393" y="1232756"/>
            <a:ext cx="2232248"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Nom de l’action</a:t>
            </a:r>
            <a:endParaRPr kumimoji="0" lang="fr-FR" sz="1800" b="1" i="0" u="none" strike="noStrike" cap="none" normalizeH="0" baseline="0" dirty="0">
              <a:ln>
                <a:noFill/>
              </a:ln>
              <a:solidFill>
                <a:schemeClr val="tx1"/>
              </a:solidFill>
              <a:effectLst/>
              <a:latin typeface="Times" pitchFamily="18" charset="0"/>
            </a:endParaRPr>
          </a:p>
        </p:txBody>
      </p:sp>
      <p:sp>
        <p:nvSpPr>
          <p:cNvPr id="42" name="Rectangle à coins arrondis 41"/>
          <p:cNvSpPr/>
          <p:nvPr/>
        </p:nvSpPr>
        <p:spPr bwMode="auto">
          <a:xfrm>
            <a:off x="6444208"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Nb participants</a:t>
            </a:r>
            <a:endParaRPr lang="fr-FR" sz="100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16" name="Rectangle 15"/>
          <p:cNvSpPr/>
          <p:nvPr/>
        </p:nvSpPr>
        <p:spPr bwMode="auto">
          <a:xfrm>
            <a:off x="1331640" y="1412776"/>
            <a:ext cx="2160240" cy="36004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VENDEE</a:t>
            </a:r>
          </a:p>
        </p:txBody>
      </p:sp>
      <p:sp>
        <p:nvSpPr>
          <p:cNvPr id="17" name="Rectangle à coins arrondis 16"/>
          <p:cNvSpPr/>
          <p:nvPr/>
        </p:nvSpPr>
        <p:spPr bwMode="auto">
          <a:xfrm>
            <a:off x="1331640" y="1052736"/>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District</a:t>
            </a:r>
            <a:endParaRPr kumimoji="0" lang="fr-FR" sz="1800" b="1" i="0" u="none" strike="noStrike" cap="none" normalizeH="0" baseline="0" dirty="0">
              <a:ln>
                <a:noFill/>
              </a:ln>
              <a:solidFill>
                <a:schemeClr val="tx1"/>
              </a:solidFill>
              <a:effectLst/>
              <a:latin typeface="Times" pitchFamily="18" charset="0"/>
            </a:endParaRPr>
          </a:p>
        </p:txBody>
      </p:sp>
      <p:sp>
        <p:nvSpPr>
          <p:cNvPr id="18" name="Rectangle à coins arrondis 17"/>
          <p:cNvSpPr/>
          <p:nvPr/>
        </p:nvSpPr>
        <p:spPr bwMode="auto">
          <a:xfrm>
            <a:off x="385192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Date </a:t>
            </a:r>
            <a:endParaRPr kumimoji="0" lang="fr-FR" sz="1800" b="0" i="0" u="none" strike="noStrike" cap="none" normalizeH="0" baseline="0" dirty="0">
              <a:ln>
                <a:noFill/>
              </a:ln>
              <a:solidFill>
                <a:schemeClr val="tx1"/>
              </a:solidFill>
              <a:effectLst/>
              <a:latin typeface="Times" pitchFamily="18" charset="0"/>
            </a:endParaRPr>
          </a:p>
        </p:txBody>
      </p:sp>
      <p:sp>
        <p:nvSpPr>
          <p:cNvPr id="19" name="Rectangle à coins arrondis 18"/>
          <p:cNvSpPr/>
          <p:nvPr/>
        </p:nvSpPr>
        <p:spPr bwMode="auto">
          <a:xfrm>
            <a:off x="6444208" y="654951"/>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Catégorie</a:t>
            </a:r>
            <a:r>
              <a:rPr lang="fr-FR" sz="1400" dirty="0"/>
              <a:t>s</a:t>
            </a:r>
            <a:endParaRPr lang="fr-FR" sz="100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20" name="Rectangle 19"/>
          <p:cNvSpPr/>
          <p:nvPr/>
        </p:nvSpPr>
        <p:spPr bwMode="auto">
          <a:xfrm>
            <a:off x="1331640" y="548680"/>
            <a:ext cx="2160240" cy="41353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USAV ST HILAIRE DES LOGES</a:t>
            </a:r>
          </a:p>
        </p:txBody>
      </p:sp>
      <p:sp>
        <p:nvSpPr>
          <p:cNvPr id="21" name="Rectangle 20"/>
          <p:cNvSpPr/>
          <p:nvPr/>
        </p:nvSpPr>
        <p:spPr bwMode="auto">
          <a:xfrm>
            <a:off x="4478469" y="180020"/>
            <a:ext cx="1391099"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100" dirty="0">
                <a:solidFill>
                  <a:schemeClr val="tx1"/>
                </a:solidFill>
                <a:latin typeface="Times" pitchFamily="18" charset="0"/>
              </a:rPr>
              <a:t>DU 26/10/2020</a:t>
            </a:r>
          </a:p>
          <a:p>
            <a:pPr algn="ctr"/>
            <a:r>
              <a:rPr lang="fr-FR" sz="1100" dirty="0">
                <a:solidFill>
                  <a:schemeClr val="tx1"/>
                </a:solidFill>
                <a:latin typeface="Times" pitchFamily="18" charset="0"/>
              </a:rPr>
              <a:t>Au 29/10/2020</a:t>
            </a:r>
          </a:p>
        </p:txBody>
      </p:sp>
      <p:sp>
        <p:nvSpPr>
          <p:cNvPr id="22" name="Rectangle 21"/>
          <p:cNvSpPr/>
          <p:nvPr/>
        </p:nvSpPr>
        <p:spPr bwMode="auto">
          <a:xfrm>
            <a:off x="7836890" y="190623"/>
            <a:ext cx="744751"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50</a:t>
            </a:r>
          </a:p>
        </p:txBody>
      </p:sp>
      <p:sp>
        <p:nvSpPr>
          <p:cNvPr id="23" name="Rectangle 22"/>
          <p:cNvSpPr/>
          <p:nvPr/>
        </p:nvSpPr>
        <p:spPr bwMode="auto">
          <a:xfrm>
            <a:off x="7501381" y="646331"/>
            <a:ext cx="1084625"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100" dirty="0">
                <a:solidFill>
                  <a:schemeClr val="tx1"/>
                </a:solidFill>
                <a:latin typeface="Times" pitchFamily="18" charset="0"/>
              </a:rPr>
              <a:t>U7-U9-U11-U13</a:t>
            </a:r>
          </a:p>
        </p:txBody>
      </p:sp>
      <p:pic>
        <p:nvPicPr>
          <p:cNvPr id="27" name="Picture 2"/>
          <p:cNvPicPr>
            <a:picLocks noChangeAspect="1" noChangeArrowheads="1"/>
          </p:cNvPicPr>
          <p:nvPr/>
        </p:nvPicPr>
        <p:blipFill rotWithShape="1">
          <a:blip r:embed="rId3" cstate="print"/>
          <a:srcRect l="10811" t="21114" r="18919" b="12949"/>
          <a:stretch/>
        </p:blipFill>
        <p:spPr bwMode="auto">
          <a:xfrm>
            <a:off x="4118494" y="723302"/>
            <a:ext cx="1699099" cy="2027576"/>
          </a:xfrm>
          <a:prstGeom prst="rect">
            <a:avLst/>
          </a:prstGeom>
          <a:noFill/>
          <a:ln w="9525">
            <a:solidFill>
              <a:schemeClr val="tx1"/>
            </a:solidFill>
            <a:miter lim="800000"/>
            <a:headEnd/>
            <a:tailEnd/>
          </a:ln>
        </p:spPr>
      </p:pic>
      <p:pic>
        <p:nvPicPr>
          <p:cNvPr id="28" name="Image 27" descr="RÃ©sultat de recherche d'images pour &quot;logo FFF&quot;"/>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34" y="1916832"/>
            <a:ext cx="678426" cy="665584"/>
          </a:xfrm>
          <a:prstGeom prst="rect">
            <a:avLst/>
          </a:prstGeom>
          <a:effectLst>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B58C731-77EC-4E27-8911-108174215A82}"/>
              </a:ext>
            </a:extLst>
          </p:cNvPr>
          <p:cNvSpPr txBox="1"/>
          <p:nvPr/>
        </p:nvSpPr>
        <p:spPr>
          <a:xfrm>
            <a:off x="1043608" y="692696"/>
            <a:ext cx="7776864" cy="4339650"/>
          </a:xfrm>
          <a:prstGeom prst="rect">
            <a:avLst/>
          </a:prstGeom>
          <a:noFill/>
        </p:spPr>
        <p:txBody>
          <a:bodyPr wrap="square" rtlCol="0">
            <a:spAutoFit/>
          </a:bodyPr>
          <a:lstStyle/>
          <a:p>
            <a:pPr algn="just"/>
            <a:r>
              <a:rPr lang="fr-FR" sz="1200" dirty="0">
                <a:latin typeface="Century Gothic" panose="020B0502020202020204" pitchFamily="34" charset="0"/>
              </a:rPr>
              <a:t>Afin de compléter le contenu de nos stages, nous avons mis en place 2 activités du PEF : </a:t>
            </a:r>
          </a:p>
          <a:p>
            <a:pPr marL="171450" indent="-171450" algn="just">
              <a:buFontTx/>
              <a:buChar char="-"/>
            </a:pPr>
            <a:r>
              <a:rPr lang="fr-FR" sz="1200" dirty="0">
                <a:latin typeface="Century Gothic" panose="020B0502020202020204" pitchFamily="34" charset="0"/>
              </a:rPr>
              <a:t>Le duel de l’élégance pour les u11 et u13 le lundi 26 octobre</a:t>
            </a:r>
          </a:p>
          <a:p>
            <a:pPr marL="171450" indent="-171450" algn="just">
              <a:buFontTx/>
              <a:buChar char="-"/>
            </a:pPr>
            <a:r>
              <a:rPr lang="fr-FR" sz="1200" dirty="0">
                <a:latin typeface="Century Gothic" panose="020B0502020202020204" pitchFamily="34" charset="0"/>
              </a:rPr>
              <a:t>Les portes du succès pour les u7 et u9 le mardi 27 octobre</a:t>
            </a:r>
          </a:p>
          <a:p>
            <a:pPr marL="171450" indent="-171450" algn="just">
              <a:buFontTx/>
              <a:buChar char="-"/>
            </a:pPr>
            <a:endParaRPr lang="fr-FR" sz="1200" dirty="0">
              <a:latin typeface="Century Gothic" panose="020B0502020202020204" pitchFamily="34" charset="0"/>
            </a:endParaRPr>
          </a:p>
          <a:p>
            <a:pPr algn="just"/>
            <a:r>
              <a:rPr lang="fr-FR" sz="1200" dirty="0">
                <a:latin typeface="Century Gothic" panose="020B0502020202020204" pitchFamily="34" charset="0"/>
              </a:rPr>
              <a:t>« Le duel de l’élégance » consistait à répondre à une question sur le fair-play (sans que les autres ne l’ entendent) dans un premier temps puis, en fonction de la réponse, le joueur devait défier un défenseur (si sa réponse était positive) ou 2 défenseur (si sa réponse était négative).</a:t>
            </a:r>
          </a:p>
          <a:p>
            <a:pPr algn="just"/>
            <a:r>
              <a:rPr lang="fr-FR" sz="1200" dirty="0">
                <a:latin typeface="Century Gothic" panose="020B0502020202020204" pitchFamily="34" charset="0"/>
              </a:rPr>
              <a:t>Lorsque tous les joueurs sont passés, nous les avons réuni afin de connaître l’avis de chacun d’</a:t>
            </a:r>
            <a:r>
              <a:rPr lang="fr-FR" sz="1200" dirty="0" err="1">
                <a:latin typeface="Century Gothic" panose="020B0502020202020204" pitchFamily="34" charset="0"/>
              </a:rPr>
              <a:t>entre-eux</a:t>
            </a:r>
            <a:r>
              <a:rPr lang="fr-FR" sz="1200" dirty="0">
                <a:latin typeface="Century Gothic" panose="020B0502020202020204" pitchFamily="34" charset="0"/>
              </a:rPr>
              <a:t> (en reposant les questions collégialement) et d’en débattre pour qu’ils puissent comprendre les réponses.</a:t>
            </a:r>
          </a:p>
          <a:p>
            <a:pPr algn="just"/>
            <a:endParaRPr lang="fr-FR" sz="1200" dirty="0">
              <a:latin typeface="Century Gothic" panose="020B0502020202020204" pitchFamily="34" charset="0"/>
            </a:endParaRPr>
          </a:p>
          <a:p>
            <a:pPr algn="just"/>
            <a:r>
              <a:rPr lang="fr-FR" sz="1200" dirty="0">
                <a:latin typeface="Century Gothic" panose="020B0502020202020204" pitchFamily="34" charset="0"/>
              </a:rPr>
              <a:t>« Les portes du succès » nous a permis de sensibiliser les joueurs aux bons comportements sur le terrain. Une question est posée à un joueur placé dos à 2 portes distinctes , puis, en recevant une passe d’un partenaire, il doit contrôler et s’orienter vers l’une des portes en fonction de sa réponse (vrai ou faux) afin de la traverser en conduite de balle. Un temps d’échange a aussi été observé en commun.</a:t>
            </a:r>
          </a:p>
          <a:p>
            <a:pPr algn="just"/>
            <a:endParaRPr lang="fr-FR" sz="1200" dirty="0">
              <a:latin typeface="Century Gothic" panose="020B0502020202020204" pitchFamily="34" charset="0"/>
            </a:endParaRPr>
          </a:p>
          <a:p>
            <a:pPr algn="just"/>
            <a:r>
              <a:rPr lang="fr-FR" sz="1200" b="1" u="sng" dirty="0">
                <a:latin typeface="Century Gothic" panose="020B0502020202020204" pitchFamily="34" charset="0"/>
              </a:rPr>
              <a:t>BILAN CHIFFRE :</a:t>
            </a:r>
          </a:p>
          <a:p>
            <a:pPr algn="just"/>
            <a:endParaRPr lang="fr-FR" sz="1200" dirty="0">
              <a:latin typeface="Century Gothic" panose="020B0502020202020204" pitchFamily="34" charset="0"/>
            </a:endParaRPr>
          </a:p>
          <a:p>
            <a:pPr algn="just"/>
            <a:r>
              <a:rPr lang="fr-FR" sz="1200" dirty="0">
                <a:latin typeface="Century Gothic" panose="020B0502020202020204" pitchFamily="34" charset="0"/>
              </a:rPr>
              <a:t>21 enfants ont participé à une seule journée de stage</a:t>
            </a:r>
          </a:p>
          <a:p>
            <a:pPr algn="just"/>
            <a:r>
              <a:rPr lang="fr-FR" sz="1200" dirty="0">
                <a:latin typeface="Century Gothic" panose="020B0502020202020204" pitchFamily="34" charset="0"/>
              </a:rPr>
              <a:t>29 enfants ont participé aux 2 journées de stage de leur catégorie</a:t>
            </a:r>
          </a:p>
          <a:p>
            <a:pPr algn="just"/>
            <a:r>
              <a:rPr lang="fr-FR" sz="1200" dirty="0">
                <a:latin typeface="Century Gothic" panose="020B0502020202020204" pitchFamily="34" charset="0"/>
              </a:rPr>
              <a:t>9 enfants non licenciés</a:t>
            </a:r>
          </a:p>
          <a:p>
            <a:pPr algn="just"/>
            <a:r>
              <a:rPr lang="fr-FR" sz="1200" dirty="0">
                <a:latin typeface="Century Gothic" panose="020B0502020202020204" pitchFamily="34" charset="0"/>
              </a:rPr>
              <a:t>2 licenciés du Vendée Fontenay Foot</a:t>
            </a:r>
          </a:p>
          <a:p>
            <a:pPr algn="just"/>
            <a:r>
              <a:rPr lang="fr-FR" sz="1200" dirty="0">
                <a:latin typeface="Century Gothic" panose="020B0502020202020204" pitchFamily="34" charset="0"/>
              </a:rPr>
              <a:t>1 licencié de l’Entente Sud Vendée</a:t>
            </a:r>
          </a:p>
        </p:txBody>
      </p:sp>
    </p:spTree>
    <p:extLst>
      <p:ext uri="{BB962C8B-B14F-4D97-AF65-F5344CB8AC3E}">
        <p14:creationId xmlns:p14="http://schemas.microsoft.com/office/powerpoint/2010/main" val="342038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sp>
        <p:nvSpPr>
          <p:cNvPr id="11" name="ZoneTexte 10"/>
          <p:cNvSpPr txBox="1"/>
          <p:nvPr/>
        </p:nvSpPr>
        <p:spPr>
          <a:xfrm>
            <a:off x="1331640" y="693646"/>
            <a:ext cx="7344816" cy="60016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p:txBody>
      </p:sp>
      <p:pic>
        <p:nvPicPr>
          <p:cNvPr id="7" name="Image 6" descr="RÃ©sultat de recherche d'images pour &quot;logo FFF&quot;"/>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34" y="1916832"/>
            <a:ext cx="678426" cy="665584"/>
          </a:xfrm>
          <a:prstGeom prst="rect">
            <a:avLst/>
          </a:prstGeom>
          <a:effectLst>
            <a:softEdge rad="63500"/>
          </a:effectLst>
        </p:spPr>
      </p:pic>
      <p:sp>
        <p:nvSpPr>
          <p:cNvPr id="13" name="Rectangle à coins arrondis 12"/>
          <p:cNvSpPr/>
          <p:nvPr/>
        </p:nvSpPr>
        <p:spPr bwMode="auto">
          <a:xfrm>
            <a:off x="1331640" y="170026"/>
            <a:ext cx="7344816" cy="476305"/>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2800" b="1" dirty="0"/>
              <a:t>PHOTO DE L’ACTION</a:t>
            </a:r>
            <a:endParaRPr kumimoji="0" lang="fr-FR" sz="2800" b="1" i="0" u="none" strike="noStrike" cap="none" normalizeH="0" baseline="0" dirty="0">
              <a:ln>
                <a:noFill/>
              </a:ln>
              <a:solidFill>
                <a:schemeClr val="tx1"/>
              </a:solidFill>
              <a:effectLst/>
              <a:latin typeface="Times" pitchFamily="18" charset="0"/>
            </a:endParaRPr>
          </a:p>
        </p:txBody>
      </p:sp>
      <p:pic>
        <p:nvPicPr>
          <p:cNvPr id="4" name="Image 3" descr="Une image contenant intérieur, court, bleu, jeu&#10;&#10;Description générée automatiquement">
            <a:extLst>
              <a:ext uri="{FF2B5EF4-FFF2-40B4-BE49-F238E27FC236}">
                <a16:creationId xmlns:a16="http://schemas.microsoft.com/office/drawing/2014/main" id="{69236E9C-2AD7-4574-90AA-BDDFFBB358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7536" y="1367849"/>
            <a:ext cx="3240360" cy="2430270"/>
          </a:xfrm>
          <a:prstGeom prst="rect">
            <a:avLst/>
          </a:prstGeom>
        </p:spPr>
      </p:pic>
      <p:pic>
        <p:nvPicPr>
          <p:cNvPr id="6" name="Image 5" descr="Une image contenant sport, intérieur, jeu, bleu&#10;&#10;Description générée automatiquement">
            <a:extLst>
              <a:ext uri="{FF2B5EF4-FFF2-40B4-BE49-F238E27FC236}">
                <a16:creationId xmlns:a16="http://schemas.microsoft.com/office/drawing/2014/main" id="{F3F2E37E-0D42-49CF-9183-8542D3C4DF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9515" y="3907046"/>
            <a:ext cx="3707904" cy="2780928"/>
          </a:xfrm>
          <a:prstGeom prst="rect">
            <a:avLst/>
          </a:prstGeom>
        </p:spPr>
      </p:pic>
      <p:sp>
        <p:nvSpPr>
          <p:cNvPr id="8" name="ZoneTexte 7">
            <a:extLst>
              <a:ext uri="{FF2B5EF4-FFF2-40B4-BE49-F238E27FC236}">
                <a16:creationId xmlns:a16="http://schemas.microsoft.com/office/drawing/2014/main" id="{BF5732AA-2399-4032-887C-BDFF743BD18E}"/>
              </a:ext>
            </a:extLst>
          </p:cNvPr>
          <p:cNvSpPr txBox="1"/>
          <p:nvPr/>
        </p:nvSpPr>
        <p:spPr>
          <a:xfrm>
            <a:off x="4995641" y="1772817"/>
            <a:ext cx="3491880" cy="1569660"/>
          </a:xfrm>
          <a:prstGeom prst="rect">
            <a:avLst/>
          </a:prstGeom>
          <a:noFill/>
        </p:spPr>
        <p:txBody>
          <a:bodyPr wrap="square" rtlCol="0">
            <a:spAutoFit/>
          </a:bodyPr>
          <a:lstStyle/>
          <a:p>
            <a:pPr algn="just"/>
            <a:r>
              <a:rPr lang="fr-FR" dirty="0"/>
              <a:t>Début de l’action : Maé se prépare à aller défier Lucas après avoir répondu positivement à la question</a:t>
            </a:r>
          </a:p>
        </p:txBody>
      </p:sp>
      <p:sp>
        <p:nvSpPr>
          <p:cNvPr id="16" name="ZoneTexte 15">
            <a:extLst>
              <a:ext uri="{FF2B5EF4-FFF2-40B4-BE49-F238E27FC236}">
                <a16:creationId xmlns:a16="http://schemas.microsoft.com/office/drawing/2014/main" id="{0ADF1ED1-1838-4127-A382-97980C0505F0}"/>
              </a:ext>
            </a:extLst>
          </p:cNvPr>
          <p:cNvSpPr txBox="1"/>
          <p:nvPr/>
        </p:nvSpPr>
        <p:spPr>
          <a:xfrm>
            <a:off x="1398372" y="4437112"/>
            <a:ext cx="3491880" cy="1569660"/>
          </a:xfrm>
          <a:prstGeom prst="rect">
            <a:avLst/>
          </a:prstGeom>
          <a:noFill/>
        </p:spPr>
        <p:txBody>
          <a:bodyPr wrap="square" rtlCol="0">
            <a:spAutoFit/>
          </a:bodyPr>
          <a:lstStyle/>
          <a:p>
            <a:pPr algn="just"/>
            <a:r>
              <a:rPr lang="fr-FR" dirty="0"/>
              <a:t>Déroulement de l’action : Maé essaie de dribbler Lucas pour aller défier le gardien de but </a:t>
            </a:r>
            <a:r>
              <a:rPr lang="fr-FR" dirty="0" err="1"/>
              <a:t>Illan</a:t>
            </a:r>
            <a:endParaRPr lang="fr-FR" dirty="0"/>
          </a:p>
        </p:txBody>
      </p:sp>
      <p:sp>
        <p:nvSpPr>
          <p:cNvPr id="17" name="ZoneTexte 16">
            <a:extLst>
              <a:ext uri="{FF2B5EF4-FFF2-40B4-BE49-F238E27FC236}">
                <a16:creationId xmlns:a16="http://schemas.microsoft.com/office/drawing/2014/main" id="{FE4E1D94-78FD-488B-9F6B-08B365F27AFE}"/>
              </a:ext>
            </a:extLst>
          </p:cNvPr>
          <p:cNvSpPr txBox="1"/>
          <p:nvPr/>
        </p:nvSpPr>
        <p:spPr>
          <a:xfrm>
            <a:off x="3144312" y="798035"/>
            <a:ext cx="4163992" cy="461665"/>
          </a:xfrm>
          <a:prstGeom prst="rect">
            <a:avLst/>
          </a:prstGeom>
          <a:noFill/>
        </p:spPr>
        <p:txBody>
          <a:bodyPr wrap="square" rtlCol="0">
            <a:spAutoFit/>
          </a:bodyPr>
          <a:lstStyle/>
          <a:p>
            <a:r>
              <a:rPr lang="fr-FR" b="1" dirty="0"/>
              <a:t>LE DUEL DE L’ELEGANCE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sp>
        <p:nvSpPr>
          <p:cNvPr id="11" name="ZoneTexte 10"/>
          <p:cNvSpPr txBox="1"/>
          <p:nvPr/>
        </p:nvSpPr>
        <p:spPr>
          <a:xfrm>
            <a:off x="1331640" y="693646"/>
            <a:ext cx="7344816" cy="60016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p:txBody>
      </p:sp>
      <p:pic>
        <p:nvPicPr>
          <p:cNvPr id="7" name="Image 6" descr="RÃ©sultat de recherche d'images pour &quot;logo FFF&quot;"/>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34" y="1916832"/>
            <a:ext cx="678426" cy="665584"/>
          </a:xfrm>
          <a:prstGeom prst="rect">
            <a:avLst/>
          </a:prstGeom>
          <a:effectLst>
            <a:softEdge rad="63500"/>
          </a:effectLst>
        </p:spPr>
      </p:pic>
      <p:sp>
        <p:nvSpPr>
          <p:cNvPr id="13" name="Rectangle à coins arrondis 12"/>
          <p:cNvSpPr/>
          <p:nvPr/>
        </p:nvSpPr>
        <p:spPr bwMode="auto">
          <a:xfrm>
            <a:off x="1331640" y="170026"/>
            <a:ext cx="7344816" cy="476305"/>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2800" b="1" dirty="0"/>
              <a:t>PHOTO DE L’ACTION</a:t>
            </a:r>
            <a:endParaRPr kumimoji="0" lang="fr-FR" sz="2800" b="1" i="0" u="none" strike="noStrike" cap="none" normalizeH="0" baseline="0" dirty="0">
              <a:ln>
                <a:noFill/>
              </a:ln>
              <a:solidFill>
                <a:schemeClr val="tx1"/>
              </a:solidFill>
              <a:effectLst/>
              <a:latin typeface="Times" pitchFamily="18" charset="0"/>
            </a:endParaRPr>
          </a:p>
        </p:txBody>
      </p:sp>
      <p:sp>
        <p:nvSpPr>
          <p:cNvPr id="17" name="ZoneTexte 16">
            <a:extLst>
              <a:ext uri="{FF2B5EF4-FFF2-40B4-BE49-F238E27FC236}">
                <a16:creationId xmlns:a16="http://schemas.microsoft.com/office/drawing/2014/main" id="{FE4E1D94-78FD-488B-9F6B-08B365F27AFE}"/>
              </a:ext>
            </a:extLst>
          </p:cNvPr>
          <p:cNvSpPr txBox="1"/>
          <p:nvPr/>
        </p:nvSpPr>
        <p:spPr>
          <a:xfrm>
            <a:off x="3144312" y="951111"/>
            <a:ext cx="3888432" cy="461665"/>
          </a:xfrm>
          <a:prstGeom prst="rect">
            <a:avLst/>
          </a:prstGeom>
          <a:noFill/>
        </p:spPr>
        <p:txBody>
          <a:bodyPr wrap="square" rtlCol="0">
            <a:spAutoFit/>
          </a:bodyPr>
          <a:lstStyle/>
          <a:p>
            <a:r>
              <a:rPr lang="fr-FR" b="1" dirty="0"/>
              <a:t>LES PORTES DU SUCCES</a:t>
            </a:r>
          </a:p>
        </p:txBody>
      </p:sp>
      <p:pic>
        <p:nvPicPr>
          <p:cNvPr id="5" name="Image 4" descr="Une image contenant sport, intérieur, jeu, eau&#10;&#10;Description générée automatiquement">
            <a:extLst>
              <a:ext uri="{FF2B5EF4-FFF2-40B4-BE49-F238E27FC236}">
                <a16:creationId xmlns:a16="http://schemas.microsoft.com/office/drawing/2014/main" id="{67B1D287-DD5A-4644-B533-29F15A9030E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11" t="14053" r="4644"/>
          <a:stretch/>
        </p:blipFill>
        <p:spPr>
          <a:xfrm>
            <a:off x="1390081" y="1699502"/>
            <a:ext cx="3325935" cy="4172513"/>
          </a:xfrm>
          <a:prstGeom prst="rect">
            <a:avLst/>
          </a:prstGeom>
        </p:spPr>
      </p:pic>
      <p:sp>
        <p:nvSpPr>
          <p:cNvPr id="12" name="ZoneTexte 11">
            <a:extLst>
              <a:ext uri="{FF2B5EF4-FFF2-40B4-BE49-F238E27FC236}">
                <a16:creationId xmlns:a16="http://schemas.microsoft.com/office/drawing/2014/main" id="{24FB86A7-E4F3-4115-9C9D-4E3190C8827E}"/>
              </a:ext>
            </a:extLst>
          </p:cNvPr>
          <p:cNvSpPr txBox="1"/>
          <p:nvPr/>
        </p:nvSpPr>
        <p:spPr>
          <a:xfrm>
            <a:off x="4860032" y="2249624"/>
            <a:ext cx="3672408" cy="2308324"/>
          </a:xfrm>
          <a:prstGeom prst="rect">
            <a:avLst/>
          </a:prstGeom>
          <a:noFill/>
        </p:spPr>
        <p:txBody>
          <a:bodyPr wrap="square" rtlCol="0">
            <a:spAutoFit/>
          </a:bodyPr>
          <a:lstStyle/>
          <a:p>
            <a:pPr algn="just"/>
            <a:r>
              <a:rPr lang="fr-FR" dirty="0"/>
              <a:t>Camille est dans sa zone en attente du ballon. A son arrivée, elle contrôle et se dirige vers la porte de son choix en fonction de sa réponse.</a:t>
            </a:r>
          </a:p>
        </p:txBody>
      </p:sp>
      <p:sp>
        <p:nvSpPr>
          <p:cNvPr id="14" name="ZoneTexte 13">
            <a:extLst>
              <a:ext uri="{FF2B5EF4-FFF2-40B4-BE49-F238E27FC236}">
                <a16:creationId xmlns:a16="http://schemas.microsoft.com/office/drawing/2014/main" id="{A5E13225-48A5-4BB3-A7E0-FEB2D473A1DE}"/>
              </a:ext>
            </a:extLst>
          </p:cNvPr>
          <p:cNvSpPr txBox="1"/>
          <p:nvPr/>
        </p:nvSpPr>
        <p:spPr>
          <a:xfrm>
            <a:off x="2310286" y="2249624"/>
            <a:ext cx="720080" cy="461665"/>
          </a:xfrm>
          <a:prstGeom prst="rect">
            <a:avLst/>
          </a:prstGeom>
          <a:noFill/>
        </p:spPr>
        <p:txBody>
          <a:bodyPr wrap="square" rtlCol="0">
            <a:spAutoFit/>
          </a:bodyPr>
          <a:lstStyle/>
          <a:p>
            <a:r>
              <a:rPr lang="fr-FR" dirty="0">
                <a:solidFill>
                  <a:schemeClr val="bg1"/>
                </a:solidFill>
              </a:rPr>
              <a:t>Vrai</a:t>
            </a:r>
          </a:p>
        </p:txBody>
      </p:sp>
      <p:sp>
        <p:nvSpPr>
          <p:cNvPr id="15" name="ZoneTexte 14">
            <a:extLst>
              <a:ext uri="{FF2B5EF4-FFF2-40B4-BE49-F238E27FC236}">
                <a16:creationId xmlns:a16="http://schemas.microsoft.com/office/drawing/2014/main" id="{737AFCAB-D7E2-46B4-9AFB-F7EEC1AD281C}"/>
              </a:ext>
            </a:extLst>
          </p:cNvPr>
          <p:cNvSpPr txBox="1"/>
          <p:nvPr/>
        </p:nvSpPr>
        <p:spPr>
          <a:xfrm>
            <a:off x="3867943" y="2319263"/>
            <a:ext cx="832052" cy="461665"/>
          </a:xfrm>
          <a:prstGeom prst="rect">
            <a:avLst/>
          </a:prstGeom>
          <a:noFill/>
        </p:spPr>
        <p:txBody>
          <a:bodyPr wrap="square" rtlCol="0">
            <a:spAutoFit/>
          </a:bodyPr>
          <a:lstStyle/>
          <a:p>
            <a:r>
              <a:rPr lang="fr-FR" dirty="0">
                <a:solidFill>
                  <a:schemeClr val="bg1"/>
                </a:solidFill>
              </a:rPr>
              <a:t>Faux</a:t>
            </a:r>
          </a:p>
        </p:txBody>
      </p:sp>
    </p:spTree>
    <p:extLst>
      <p:ext uri="{BB962C8B-B14F-4D97-AF65-F5344CB8AC3E}">
        <p14:creationId xmlns:p14="http://schemas.microsoft.com/office/powerpoint/2010/main" val="411784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sp>
        <p:nvSpPr>
          <p:cNvPr id="11" name="ZoneTexte 10"/>
          <p:cNvSpPr txBox="1"/>
          <p:nvPr/>
        </p:nvSpPr>
        <p:spPr>
          <a:xfrm>
            <a:off x="1331640" y="712185"/>
            <a:ext cx="7344816" cy="60016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p:txBody>
      </p:sp>
      <p:pic>
        <p:nvPicPr>
          <p:cNvPr id="7" name="Image 6" descr="RÃ©sultat de recherche d'images pour &quot;logo FFF&quot;"/>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34" y="1916832"/>
            <a:ext cx="678426" cy="665584"/>
          </a:xfrm>
          <a:prstGeom prst="rect">
            <a:avLst/>
          </a:prstGeom>
          <a:effectLst>
            <a:softEdge rad="63500"/>
          </a:effectLst>
        </p:spPr>
      </p:pic>
      <p:sp>
        <p:nvSpPr>
          <p:cNvPr id="13" name="Rectangle à coins arrondis 12"/>
          <p:cNvSpPr/>
          <p:nvPr/>
        </p:nvSpPr>
        <p:spPr bwMode="auto">
          <a:xfrm>
            <a:off x="1331640" y="170026"/>
            <a:ext cx="7344816" cy="476305"/>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2800" b="1" dirty="0"/>
              <a:t>PHOTO DE L’ACTION</a:t>
            </a:r>
            <a:endParaRPr kumimoji="0" lang="fr-FR" sz="2800" b="1" i="0" u="none" strike="noStrike" cap="none" normalizeH="0" baseline="0" dirty="0">
              <a:ln>
                <a:noFill/>
              </a:ln>
              <a:solidFill>
                <a:schemeClr val="tx1"/>
              </a:solidFill>
              <a:effectLst/>
              <a:latin typeface="Times" pitchFamily="18" charset="0"/>
            </a:endParaRPr>
          </a:p>
        </p:txBody>
      </p:sp>
      <p:sp>
        <p:nvSpPr>
          <p:cNvPr id="17" name="ZoneTexte 16">
            <a:extLst>
              <a:ext uri="{FF2B5EF4-FFF2-40B4-BE49-F238E27FC236}">
                <a16:creationId xmlns:a16="http://schemas.microsoft.com/office/drawing/2014/main" id="{FE4E1D94-78FD-488B-9F6B-08B365F27AFE}"/>
              </a:ext>
            </a:extLst>
          </p:cNvPr>
          <p:cNvSpPr txBox="1"/>
          <p:nvPr/>
        </p:nvSpPr>
        <p:spPr>
          <a:xfrm>
            <a:off x="3491880" y="815478"/>
            <a:ext cx="3227888" cy="461665"/>
          </a:xfrm>
          <a:prstGeom prst="rect">
            <a:avLst/>
          </a:prstGeom>
          <a:noFill/>
        </p:spPr>
        <p:txBody>
          <a:bodyPr wrap="square" rtlCol="0">
            <a:spAutoFit/>
          </a:bodyPr>
          <a:lstStyle/>
          <a:p>
            <a:r>
              <a:rPr lang="fr-FR" b="1" dirty="0"/>
              <a:t>QUELQUES PHOTOS</a:t>
            </a:r>
          </a:p>
        </p:txBody>
      </p:sp>
      <p:pic>
        <p:nvPicPr>
          <p:cNvPr id="4" name="Image 3" descr="Une image contenant intérieur, sport, jeu, court&#10;&#10;Description générée automatiquement">
            <a:extLst>
              <a:ext uri="{FF2B5EF4-FFF2-40B4-BE49-F238E27FC236}">
                <a16:creationId xmlns:a16="http://schemas.microsoft.com/office/drawing/2014/main" id="{2775FA91-4A02-44EF-93F1-01C098ED7A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0525"/>
          <a:stretch/>
        </p:blipFill>
        <p:spPr>
          <a:xfrm>
            <a:off x="1535192" y="1277143"/>
            <a:ext cx="1545636" cy="1431777"/>
          </a:xfrm>
          <a:prstGeom prst="rect">
            <a:avLst/>
          </a:prstGeom>
        </p:spPr>
      </p:pic>
      <p:pic>
        <p:nvPicPr>
          <p:cNvPr id="8" name="Image 7" descr="Une image contenant intérieur, sport, bâtiment, plafond&#10;&#10;Description générée automatiquement">
            <a:extLst>
              <a:ext uri="{FF2B5EF4-FFF2-40B4-BE49-F238E27FC236}">
                <a16:creationId xmlns:a16="http://schemas.microsoft.com/office/drawing/2014/main" id="{94DA2428-C904-4045-B0C1-7BF82568693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0525"/>
          <a:stretch/>
        </p:blipFill>
        <p:spPr>
          <a:xfrm>
            <a:off x="3458412" y="1277143"/>
            <a:ext cx="1545636" cy="1431777"/>
          </a:xfrm>
          <a:prstGeom prst="rect">
            <a:avLst/>
          </a:prstGeom>
        </p:spPr>
      </p:pic>
      <p:pic>
        <p:nvPicPr>
          <p:cNvPr id="18" name="Image 17" descr="Une image contenant eau, debout, bleu, zone&#10;&#10;Description générée automatiquement">
            <a:extLst>
              <a:ext uri="{FF2B5EF4-FFF2-40B4-BE49-F238E27FC236}">
                <a16:creationId xmlns:a16="http://schemas.microsoft.com/office/drawing/2014/main" id="{11F19A5A-49D8-42C3-A609-6568FD7264F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0525"/>
          <a:stretch/>
        </p:blipFill>
        <p:spPr>
          <a:xfrm>
            <a:off x="5358861" y="1277143"/>
            <a:ext cx="1545636" cy="1431777"/>
          </a:xfrm>
          <a:prstGeom prst="rect">
            <a:avLst/>
          </a:prstGeom>
        </p:spPr>
      </p:pic>
      <p:pic>
        <p:nvPicPr>
          <p:cNvPr id="20" name="Image 19" descr="Une image contenant personne, enfant, sport, jeu&#10;&#10;Description générée automatiquement">
            <a:extLst>
              <a:ext uri="{FF2B5EF4-FFF2-40B4-BE49-F238E27FC236}">
                <a16:creationId xmlns:a16="http://schemas.microsoft.com/office/drawing/2014/main" id="{645FF8C4-BAF3-4C29-B8FF-E1A7A82FF1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1789" y="2910369"/>
            <a:ext cx="2123728" cy="1592796"/>
          </a:xfrm>
          <a:prstGeom prst="rect">
            <a:avLst/>
          </a:prstGeom>
        </p:spPr>
      </p:pic>
      <p:pic>
        <p:nvPicPr>
          <p:cNvPr id="22" name="Image 21" descr="Une image contenant herbe, football, boule, extérieur&#10;&#10;Description générée automatiquement">
            <a:extLst>
              <a:ext uri="{FF2B5EF4-FFF2-40B4-BE49-F238E27FC236}">
                <a16:creationId xmlns:a16="http://schemas.microsoft.com/office/drawing/2014/main" id="{1EB55D37-738C-422A-8C43-572C5D01EE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1969" y="4791887"/>
            <a:ext cx="1383618" cy="1844824"/>
          </a:xfrm>
          <a:prstGeom prst="rect">
            <a:avLst/>
          </a:prstGeom>
        </p:spPr>
      </p:pic>
      <p:pic>
        <p:nvPicPr>
          <p:cNvPr id="24" name="Image 23" descr="Une image contenant herbe, extérieur, champ, jeune&#10;&#10;Description générée automatiquement">
            <a:extLst>
              <a:ext uri="{FF2B5EF4-FFF2-40B4-BE49-F238E27FC236}">
                <a16:creationId xmlns:a16="http://schemas.microsoft.com/office/drawing/2014/main" id="{FF3AFF51-98FE-4264-B627-9BD9A0A3D2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0209" y="4791887"/>
            <a:ext cx="1383618" cy="1844824"/>
          </a:xfrm>
          <a:prstGeom prst="rect">
            <a:avLst/>
          </a:prstGeom>
        </p:spPr>
      </p:pic>
      <p:pic>
        <p:nvPicPr>
          <p:cNvPr id="26" name="Image 25" descr="Une image contenant herbe, football, extérieur, boule&#10;&#10;Description générée automatiquement">
            <a:extLst>
              <a:ext uri="{FF2B5EF4-FFF2-40B4-BE49-F238E27FC236}">
                <a16:creationId xmlns:a16="http://schemas.microsoft.com/office/drawing/2014/main" id="{43EB3DE8-A142-4EB7-86CC-C50E3325F3D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84826" y="4791887"/>
            <a:ext cx="1383618" cy="1844824"/>
          </a:xfrm>
          <a:prstGeom prst="rect">
            <a:avLst/>
          </a:prstGeom>
        </p:spPr>
      </p:pic>
      <p:pic>
        <p:nvPicPr>
          <p:cNvPr id="28" name="Image 27" descr="Une image contenant enfant, personne, petit, jeune&#10;&#10;Description générée automatiquement">
            <a:extLst>
              <a:ext uri="{FF2B5EF4-FFF2-40B4-BE49-F238E27FC236}">
                <a16:creationId xmlns:a16="http://schemas.microsoft.com/office/drawing/2014/main" id="{33C2C394-68B6-4AB0-8DC9-371F433A55D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96983" y="4886311"/>
            <a:ext cx="1329612" cy="1772816"/>
          </a:xfrm>
          <a:prstGeom prst="rect">
            <a:avLst/>
          </a:prstGeom>
        </p:spPr>
      </p:pic>
      <p:pic>
        <p:nvPicPr>
          <p:cNvPr id="30" name="Image 29" descr="Une image contenant sport, bâtiment, enfant, jeu&#10;&#10;Description générée automatiquement">
            <a:extLst>
              <a:ext uri="{FF2B5EF4-FFF2-40B4-BE49-F238E27FC236}">
                <a16:creationId xmlns:a16="http://schemas.microsoft.com/office/drawing/2014/main" id="{66966422-E1C8-4948-B6B2-89CE017D1E4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22389"/>
          <a:stretch/>
        </p:blipFill>
        <p:spPr>
          <a:xfrm>
            <a:off x="7098667" y="1257049"/>
            <a:ext cx="1383618" cy="1431777"/>
          </a:xfrm>
          <a:prstGeom prst="rect">
            <a:avLst/>
          </a:prstGeom>
        </p:spPr>
      </p:pic>
      <p:pic>
        <p:nvPicPr>
          <p:cNvPr id="32" name="Image 31" descr="Une image contenant herbe, extérieur, champ, vert&#10;&#10;Description générée automatiquement">
            <a:extLst>
              <a:ext uri="{FF2B5EF4-FFF2-40B4-BE49-F238E27FC236}">
                <a16:creationId xmlns:a16="http://schemas.microsoft.com/office/drawing/2014/main" id="{DCE4D639-A60D-441D-B4FA-9B1075C96BD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80209" y="2916608"/>
            <a:ext cx="2123728" cy="1592796"/>
          </a:xfrm>
          <a:prstGeom prst="rect">
            <a:avLst/>
          </a:prstGeom>
        </p:spPr>
      </p:pic>
    </p:spTree>
    <p:extLst>
      <p:ext uri="{BB962C8B-B14F-4D97-AF65-F5344CB8AC3E}">
        <p14:creationId xmlns:p14="http://schemas.microsoft.com/office/powerpoint/2010/main" val="3170973936"/>
      </p:ext>
    </p:extLst>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44CAB8-42E6-4DB6-B19E-A388AB9B9C4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8768F919-6294-447C-A6D9-4D11662B451B}">
  <ds:schemaRefs>
    <ds:schemaRef ds:uri="http://schemas.microsoft.com/sharepoint/v3/contenttype/forms"/>
  </ds:schemaRefs>
</ds:datastoreItem>
</file>

<file path=customXml/itemProps3.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6905</TotalTime>
  <Words>633</Words>
  <Application>Microsoft Office PowerPoint</Application>
  <PresentationFormat>Affichage à l'écran (4:3)</PresentationFormat>
  <Paragraphs>98</Paragraphs>
  <Slides>6</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Century Gothic</vt:lpstr>
      <vt:lpstr>Times</vt:lpstr>
      <vt:lpstr>Nouvelle présentation</vt:lpstr>
      <vt:lpstr>Présentation PowerPoint</vt:lpstr>
      <vt:lpstr>Présentation PowerPoint</vt:lpstr>
      <vt:lpstr>Présentation PowerPoint</vt:lpstr>
      <vt:lpstr>Présentation PowerPoint</vt:lpstr>
      <vt:lpstr>Présentation PowerPoint</vt:lpstr>
      <vt:lpstr>Présentation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Gaël LEGRAS</cp:lastModifiedBy>
  <cp:revision>651</cp:revision>
  <dcterms:created xsi:type="dcterms:W3CDTF">2006-11-08T16:46:26Z</dcterms:created>
  <dcterms:modified xsi:type="dcterms:W3CDTF">2020-11-03T17:12:39Z</dcterms:modified>
</cp:coreProperties>
</file>