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89" r:id="rId5"/>
    <p:sldId id="352" r:id="rId6"/>
  </p:sldIdLst>
  <p:sldSz cx="9144000" cy="6858000" type="screen4x3"/>
  <p:notesSz cx="7099300" cy="10234613"/>
  <p:defaultTextStyle>
    <a:defPPr>
      <a:defRPr lang="fr-FR"/>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D56509"/>
    <a:srgbClr val="E1801F"/>
    <a:srgbClr val="0019B0"/>
    <a:srgbClr val="FF5050"/>
    <a:srgbClr val="0066FF"/>
    <a:srgbClr val="99FF99"/>
    <a:srgbClr val="14286B"/>
    <a:srgbClr val="258B5D"/>
    <a:srgbClr val="B386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87" autoAdjust="0"/>
    <p:restoredTop sz="95750" autoAdjust="0"/>
  </p:normalViewPr>
  <p:slideViewPr>
    <p:cSldViewPr>
      <p:cViewPr varScale="1">
        <p:scale>
          <a:sx n="102" d="100"/>
          <a:sy n="102" d="100"/>
        </p:scale>
        <p:origin x="498" y="102"/>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1296" y="-11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219DDAE5-824D-4DDC-9FF4-60BD1B00178A}" type="datetimeFigureOut">
              <a:rPr lang="fr-FR" smtClean="0"/>
              <a:pPr/>
              <a:t>18/12/2020</a:t>
            </a:fld>
            <a:endParaRPr lang="fr-FR"/>
          </a:p>
        </p:txBody>
      </p:sp>
      <p:sp>
        <p:nvSpPr>
          <p:cNvPr id="4" name="Espace réservé du pied de page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BDA80A8E-7AAD-4567-BA90-EF029D3ECBA3}" type="slidenum">
              <a:rPr lang="fr-FR" smtClean="0"/>
              <a:pPr/>
              <a:t>‹N°›</a:t>
            </a:fld>
            <a:endParaRPr lang="fr-FR"/>
          </a:p>
        </p:txBody>
      </p:sp>
    </p:spTree>
    <p:extLst>
      <p:ext uri="{BB962C8B-B14F-4D97-AF65-F5344CB8AC3E}">
        <p14:creationId xmlns:p14="http://schemas.microsoft.com/office/powerpoint/2010/main" val="2896637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endParaRPr lang="fr-FR"/>
          </a:p>
        </p:txBody>
      </p:sp>
      <p:sp>
        <p:nvSpPr>
          <p:cNvPr id="5123"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endParaRPr lang="fr-FR"/>
          </a:p>
        </p:txBody>
      </p:sp>
      <p:sp>
        <p:nvSpPr>
          <p:cNvPr id="21508"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5126"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fr-FR"/>
          </a:p>
        </p:txBody>
      </p:sp>
      <p:sp>
        <p:nvSpPr>
          <p:cNvPr id="5127"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49C98692-3950-4244-8394-C3B596C931BD}" type="slidenum">
              <a:rPr lang="fr-FR"/>
              <a:pPr>
                <a:defRPr/>
              </a:pPr>
              <a:t>‹N°›</a:t>
            </a:fld>
            <a:endParaRPr lang="fr-FR"/>
          </a:p>
        </p:txBody>
      </p:sp>
    </p:spTree>
    <p:extLst>
      <p:ext uri="{BB962C8B-B14F-4D97-AF65-F5344CB8AC3E}">
        <p14:creationId xmlns:p14="http://schemas.microsoft.com/office/powerpoint/2010/main" val="31261863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A0FD804-94F2-4F6F-8B46-E92D5FE459DB}" type="slidenum">
              <a:rPr lang="fr-FR" smtClean="0"/>
              <a:pPr/>
              <a:t>1</a:t>
            </a:fld>
            <a:endParaRPr lang="fr-F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fr-FR"/>
          </a:p>
        </p:txBody>
      </p:sp>
    </p:spTree>
    <p:extLst>
      <p:ext uri="{BB962C8B-B14F-4D97-AF65-F5344CB8AC3E}">
        <p14:creationId xmlns:p14="http://schemas.microsoft.com/office/powerpoint/2010/main" val="735544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p:cNvPicPr>
            <a:picLocks noChangeAspect="1" noChangeArrowheads="1"/>
          </p:cNvPicPr>
          <p:nvPr userDrawn="1"/>
        </p:nvPicPr>
        <p:blipFill>
          <a:blip r:embed="rId13" cstate="print"/>
          <a:srcRect/>
          <a:stretch>
            <a:fillRect/>
          </a:stretch>
        </p:blipFill>
        <p:spPr bwMode="auto">
          <a:xfrm>
            <a:off x="3175" y="0"/>
            <a:ext cx="9140825" cy="6854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jpe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https://upload.wikimedia.org/wikipedia/fr/thumb/4/43/Logo_%C3%89quipe_France_Football_2018.svg/679px-Logo_%C3%89quipe_France_Football_2018.svg.png" TargetMode="External"/><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hyperlink" Target="https://we.tl/t-wuVFqjflAW" TargetMode="External"/><Relationship Id="rId7" Type="http://schemas.openxmlformats.org/officeDocument/2006/relationships/image" Target="../media/image15.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https://upload.wikimedia.org/wikipedia/fr/thumb/4/43/Logo_%C3%89quipe_France_Football_2018.svg/679px-Logo_%C3%89quipe_France_Football_2018.svg.png" TargetMode="Externa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p:cNvPicPr>
            <a:picLocks noChangeAspect="1" noChangeArrowheads="1"/>
          </p:cNvPicPr>
          <p:nvPr/>
        </p:nvPicPr>
        <p:blipFill>
          <a:blip r:embed="rId3" cstate="print"/>
          <a:srcRect/>
          <a:stretch>
            <a:fillRect/>
          </a:stretch>
        </p:blipFill>
        <p:spPr bwMode="auto">
          <a:xfrm>
            <a:off x="1" y="1"/>
            <a:ext cx="9143999" cy="6858000"/>
          </a:xfrm>
          <a:prstGeom prst="rect">
            <a:avLst/>
          </a:prstGeom>
          <a:noFill/>
          <a:ln w="9525">
            <a:noFill/>
            <a:miter lim="800000"/>
            <a:headEnd/>
            <a:tailEnd/>
          </a:ln>
        </p:spPr>
      </p:pic>
      <p:sp>
        <p:nvSpPr>
          <p:cNvPr id="2051" name="Text Box 4"/>
          <p:cNvSpPr txBox="1">
            <a:spLocks noChangeArrowheads="1"/>
          </p:cNvSpPr>
          <p:nvPr/>
        </p:nvSpPr>
        <p:spPr bwMode="auto">
          <a:xfrm>
            <a:off x="2591780" y="2006340"/>
            <a:ext cx="4104456" cy="369332"/>
          </a:xfrm>
          <a:prstGeom prst="rect">
            <a:avLst/>
          </a:prstGeom>
          <a:solidFill>
            <a:srgbClr val="FFC000"/>
          </a:solidFill>
          <a:ln w="57150">
            <a:solidFill>
              <a:srgbClr val="FFC000"/>
            </a:solidFill>
            <a:miter lim="800000"/>
            <a:headEnd/>
            <a:tailEnd/>
          </a:ln>
          <a:effectLst>
            <a:softEdge rad="127000"/>
          </a:effectLst>
        </p:spPr>
        <p:txBody>
          <a:bodyPr wrap="square">
            <a:spAutoFit/>
          </a:bodyPr>
          <a:lstStyle/>
          <a:p>
            <a:pPr algn="ctr">
              <a:spcBef>
                <a:spcPct val="50000"/>
              </a:spcBef>
            </a:pPr>
            <a:r>
              <a:rPr lang="fr-FR" sz="1800" b="1" dirty="0">
                <a:solidFill>
                  <a:schemeClr val="accent2"/>
                </a:solidFill>
                <a:latin typeface="Arial" charset="0"/>
              </a:rPr>
              <a:t>PROGRAMME EDUCATIF FEDERAL </a:t>
            </a:r>
          </a:p>
        </p:txBody>
      </p:sp>
      <p:sp>
        <p:nvSpPr>
          <p:cNvPr id="2052" name="Text Box 5"/>
          <p:cNvSpPr txBox="1">
            <a:spLocks noChangeArrowheads="1"/>
          </p:cNvSpPr>
          <p:nvPr/>
        </p:nvSpPr>
        <p:spPr bwMode="auto">
          <a:xfrm>
            <a:off x="643508" y="4073266"/>
            <a:ext cx="8001000" cy="609600"/>
          </a:xfrm>
          <a:prstGeom prst="rect">
            <a:avLst/>
          </a:prstGeom>
          <a:noFill/>
          <a:ln w="9525">
            <a:noFill/>
            <a:miter lim="800000"/>
            <a:headEnd/>
            <a:tailEnd/>
          </a:ln>
        </p:spPr>
        <p:txBody>
          <a:bodyPr wrap="none" anchor="ctr"/>
          <a:lstStyle/>
          <a:p>
            <a:pPr algn="ctr"/>
            <a:endParaRPr lang="fr-FR" sz="2800">
              <a:solidFill>
                <a:schemeClr val="bg1"/>
              </a:solidFill>
              <a:latin typeface="Arial" charset="0"/>
            </a:endParaRPr>
          </a:p>
        </p:txBody>
      </p:sp>
      <p:sp>
        <p:nvSpPr>
          <p:cNvPr id="15" name="Rectangle 14"/>
          <p:cNvSpPr/>
          <p:nvPr/>
        </p:nvSpPr>
        <p:spPr bwMode="auto">
          <a:xfrm>
            <a:off x="3292121" y="2969355"/>
            <a:ext cx="2559755" cy="1082359"/>
          </a:xfrm>
          <a:prstGeom prst="rect">
            <a:avLst/>
          </a:prstGeom>
          <a:ln>
            <a:noFill/>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a:ln>
                  <a:noFill/>
                </a:ln>
                <a:solidFill>
                  <a:schemeClr val="accent6">
                    <a:lumMod val="75000"/>
                  </a:schemeClr>
                </a:solidFill>
                <a:effectLst/>
                <a:latin typeface="Arial" pitchFamily="34" charset="0"/>
                <a:cs typeface="Arial" pitchFamily="34" charset="0"/>
              </a:rPr>
              <a:t>FICHE </a:t>
            </a:r>
          </a:p>
          <a:p>
            <a:pPr marL="0" marR="0" indent="0" algn="ctr" defTabSz="914400" rtl="0" eaLnBrk="0" fontAlgn="base" latinLnBrk="0" hangingPunct="0">
              <a:lnSpc>
                <a:spcPct val="100000"/>
              </a:lnSpc>
              <a:spcBef>
                <a:spcPct val="0"/>
              </a:spcBef>
              <a:spcAft>
                <a:spcPct val="0"/>
              </a:spcAft>
              <a:buClrTx/>
              <a:buSzTx/>
              <a:buFontTx/>
              <a:buNone/>
              <a:tabLst/>
            </a:pPr>
            <a:r>
              <a:rPr kumimoji="0" lang="fr-FR" sz="3200" b="1" i="0" u="none" strike="noStrike" cap="none" normalizeH="0" baseline="0" dirty="0">
                <a:ln>
                  <a:noFill/>
                </a:ln>
                <a:solidFill>
                  <a:schemeClr val="accent6">
                    <a:lumMod val="75000"/>
                  </a:schemeClr>
                </a:solidFill>
                <a:effectLst/>
                <a:latin typeface="Arial" pitchFamily="34" charset="0"/>
                <a:cs typeface="Arial" pitchFamily="34" charset="0"/>
              </a:rPr>
              <a:t>« ACTION »</a:t>
            </a:r>
          </a:p>
        </p:txBody>
      </p:sp>
      <p:pic>
        <p:nvPicPr>
          <p:cNvPr id="3075" name="Picture 3"/>
          <p:cNvPicPr>
            <a:picLocks noChangeAspect="1" noChangeArrowheads="1"/>
          </p:cNvPicPr>
          <p:nvPr/>
        </p:nvPicPr>
        <p:blipFill>
          <a:blip r:embed="rId4" cstate="print"/>
          <a:srcRect/>
          <a:stretch>
            <a:fillRect/>
          </a:stretch>
        </p:blipFill>
        <p:spPr bwMode="auto">
          <a:xfrm>
            <a:off x="0" y="6165305"/>
            <a:ext cx="1675878" cy="692696"/>
          </a:xfrm>
          <a:prstGeom prst="rect">
            <a:avLst/>
          </a:prstGeom>
          <a:noFill/>
          <a:ln w="9525">
            <a:noFill/>
            <a:miter lim="800000"/>
            <a:headEnd/>
            <a:tailEnd/>
          </a:ln>
        </p:spPr>
      </p:pic>
      <p:pic>
        <p:nvPicPr>
          <p:cNvPr id="3076" name="Picture 4"/>
          <p:cNvPicPr>
            <a:picLocks noChangeAspect="1" noChangeArrowheads="1"/>
          </p:cNvPicPr>
          <p:nvPr/>
        </p:nvPicPr>
        <p:blipFill>
          <a:blip r:embed="rId5" cstate="print"/>
          <a:srcRect/>
          <a:stretch>
            <a:fillRect/>
          </a:stretch>
        </p:blipFill>
        <p:spPr bwMode="auto">
          <a:xfrm>
            <a:off x="1619672" y="6165305"/>
            <a:ext cx="1548707" cy="692695"/>
          </a:xfrm>
          <a:prstGeom prst="rect">
            <a:avLst/>
          </a:prstGeom>
          <a:noFill/>
          <a:ln w="9525">
            <a:noFill/>
            <a:miter lim="800000"/>
            <a:headEnd/>
            <a:tailEnd/>
          </a:ln>
        </p:spPr>
      </p:pic>
      <p:pic>
        <p:nvPicPr>
          <p:cNvPr id="3077" name="Picture 5"/>
          <p:cNvPicPr>
            <a:picLocks noChangeAspect="1" noChangeArrowheads="1"/>
          </p:cNvPicPr>
          <p:nvPr/>
        </p:nvPicPr>
        <p:blipFill>
          <a:blip r:embed="rId6" cstate="print"/>
          <a:srcRect/>
          <a:stretch>
            <a:fillRect/>
          </a:stretch>
        </p:blipFill>
        <p:spPr bwMode="auto">
          <a:xfrm>
            <a:off x="3131840" y="6165305"/>
            <a:ext cx="1539515" cy="692695"/>
          </a:xfrm>
          <a:prstGeom prst="rect">
            <a:avLst/>
          </a:prstGeom>
          <a:noFill/>
          <a:ln w="9525">
            <a:noFill/>
            <a:miter lim="800000"/>
            <a:headEnd/>
            <a:tailEnd/>
          </a:ln>
        </p:spPr>
      </p:pic>
      <p:pic>
        <p:nvPicPr>
          <p:cNvPr id="3078" name="Picture 6"/>
          <p:cNvPicPr>
            <a:picLocks noChangeAspect="1" noChangeArrowheads="1"/>
          </p:cNvPicPr>
          <p:nvPr/>
        </p:nvPicPr>
        <p:blipFill>
          <a:blip r:embed="rId7" cstate="print"/>
          <a:srcRect/>
          <a:stretch>
            <a:fillRect/>
          </a:stretch>
        </p:blipFill>
        <p:spPr bwMode="auto">
          <a:xfrm>
            <a:off x="4644008" y="6165304"/>
            <a:ext cx="1500233" cy="692696"/>
          </a:xfrm>
          <a:prstGeom prst="rect">
            <a:avLst/>
          </a:prstGeom>
          <a:noFill/>
          <a:ln w="9525">
            <a:noFill/>
            <a:miter lim="800000"/>
            <a:headEnd/>
            <a:tailEnd/>
          </a:ln>
        </p:spPr>
      </p:pic>
      <p:pic>
        <p:nvPicPr>
          <p:cNvPr id="3079" name="Picture 7"/>
          <p:cNvPicPr>
            <a:picLocks noChangeAspect="1" noChangeArrowheads="1"/>
          </p:cNvPicPr>
          <p:nvPr/>
        </p:nvPicPr>
        <p:blipFill>
          <a:blip r:embed="rId8" cstate="print"/>
          <a:srcRect/>
          <a:stretch>
            <a:fillRect/>
          </a:stretch>
        </p:blipFill>
        <p:spPr bwMode="auto">
          <a:xfrm>
            <a:off x="6084168" y="6165304"/>
            <a:ext cx="1597209" cy="692696"/>
          </a:xfrm>
          <a:prstGeom prst="rect">
            <a:avLst/>
          </a:prstGeom>
          <a:noFill/>
          <a:ln w="9525">
            <a:noFill/>
            <a:miter lim="800000"/>
            <a:headEnd/>
            <a:tailEnd/>
          </a:ln>
        </p:spPr>
      </p:pic>
      <p:pic>
        <p:nvPicPr>
          <p:cNvPr id="3080" name="Picture 8"/>
          <p:cNvPicPr>
            <a:picLocks noChangeAspect="1" noChangeArrowheads="1"/>
          </p:cNvPicPr>
          <p:nvPr/>
        </p:nvPicPr>
        <p:blipFill>
          <a:blip r:embed="rId9" cstate="print"/>
          <a:srcRect/>
          <a:stretch>
            <a:fillRect/>
          </a:stretch>
        </p:blipFill>
        <p:spPr bwMode="auto">
          <a:xfrm>
            <a:off x="7668344" y="6159864"/>
            <a:ext cx="1475656" cy="698136"/>
          </a:xfrm>
          <a:prstGeom prst="rect">
            <a:avLst/>
          </a:prstGeom>
          <a:noFill/>
          <a:ln w="9525">
            <a:noFill/>
            <a:miter lim="800000"/>
            <a:headEnd/>
            <a:tailEnd/>
          </a:ln>
        </p:spPr>
      </p:pic>
      <p:pic>
        <p:nvPicPr>
          <p:cNvPr id="14" name="Image 13" descr="RÃ©sultat de recherche d'images pour &quot;logo FFF&quot;"/>
          <p:cNvPicPr>
            <a:picLocks noChangeAspect="1" noChangeArrowheads="1"/>
          </p:cNvPicPr>
          <p:nvPr/>
        </p:nvPicPr>
        <p:blipFill>
          <a:blip r:embed="rId10" r:link="rId11" cstate="print">
            <a:extLst>
              <a:ext uri="{28A0092B-C50C-407E-A947-70E740481C1C}">
                <a14:useLocalDpi xmlns:a14="http://schemas.microsoft.com/office/drawing/2010/main" val="0"/>
              </a:ext>
            </a:extLst>
          </a:blip>
          <a:srcRect/>
          <a:stretch>
            <a:fillRect/>
          </a:stretch>
        </p:blipFill>
        <p:spPr bwMode="auto">
          <a:xfrm>
            <a:off x="3845796" y="197429"/>
            <a:ext cx="1452407" cy="178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 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884368" y="197429"/>
            <a:ext cx="1069891" cy="1337184"/>
          </a:xfrm>
          <a:prstGeom prst="rect">
            <a:avLst/>
          </a:prstGeom>
        </p:spPr>
      </p:pic>
      <p:pic>
        <p:nvPicPr>
          <p:cNvPr id="16" name="Image 15"/>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511660" y="4406573"/>
            <a:ext cx="6264696" cy="1476300"/>
          </a:xfrm>
          <a:prstGeom prst="rect">
            <a:avLst/>
          </a:prstGeom>
          <a:effectLst>
            <a:softEdge rad="177800"/>
          </a:effectLst>
        </p:spPr>
      </p:pic>
      <p:pic>
        <p:nvPicPr>
          <p:cNvPr id="17" name="Image 1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89740" y="197429"/>
            <a:ext cx="1069891" cy="133718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63688" y="0"/>
            <a:ext cx="6336704" cy="646331"/>
          </a:xfrm>
          <a:prstGeom prst="rect">
            <a:avLst/>
          </a:prstGeom>
          <a:noFill/>
        </p:spPr>
        <p:txBody>
          <a:bodyPr wrap="square" rtlCol="0">
            <a:spAutoFit/>
          </a:bodyPr>
          <a:lstStyle/>
          <a:p>
            <a:pPr algn="ctr"/>
            <a:r>
              <a:rPr lang="fr-FR" sz="3600" b="1" dirty="0">
                <a:solidFill>
                  <a:srgbClr val="0070C0"/>
                </a:solidFill>
              </a:rPr>
              <a:t> </a:t>
            </a:r>
          </a:p>
        </p:txBody>
      </p:sp>
      <p:pic>
        <p:nvPicPr>
          <p:cNvPr id="13" name="Picture 2"/>
          <p:cNvPicPr>
            <a:picLocks noChangeAspect="1" noChangeArrowheads="1"/>
          </p:cNvPicPr>
          <p:nvPr/>
        </p:nvPicPr>
        <p:blipFill>
          <a:blip r:embed="rId2" cstate="print"/>
          <a:srcRect/>
          <a:stretch>
            <a:fillRect/>
          </a:stretch>
        </p:blipFill>
        <p:spPr bwMode="auto">
          <a:xfrm>
            <a:off x="1475656" y="3717032"/>
            <a:ext cx="1630991" cy="177281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25" name="Rectangle 24"/>
          <p:cNvSpPr/>
          <p:nvPr/>
        </p:nvSpPr>
        <p:spPr bwMode="auto">
          <a:xfrm>
            <a:off x="1331640" y="3140968"/>
            <a:ext cx="7344816" cy="36004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1200" b="0" i="0" u="none" strike="noStrike" cap="none" normalizeH="0" baseline="0" dirty="0">
              <a:ln>
                <a:noFill/>
              </a:ln>
              <a:solidFill>
                <a:schemeClr val="tx1"/>
              </a:solidFill>
              <a:effectLst/>
              <a:latin typeface="Times"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a:ln>
                  <a:noFill/>
                </a:ln>
                <a:solidFill>
                  <a:schemeClr val="tx1"/>
                </a:solidFill>
                <a:effectLst/>
                <a:latin typeface="Century Gothic" panose="020B0502020202020204" pitchFamily="34" charset="0"/>
              </a:rPr>
              <a:t>(Qui ? Quand ? Quoi ? Où ?</a:t>
            </a:r>
            <a:r>
              <a:rPr kumimoji="0" lang="fr-FR" sz="1200" b="0" i="0" u="none" strike="noStrike" cap="none" normalizeH="0" dirty="0">
                <a:ln>
                  <a:noFill/>
                </a:ln>
                <a:solidFill>
                  <a:schemeClr val="tx1"/>
                </a:solidFill>
                <a:effectLst/>
                <a:latin typeface="Century Gothic" panose="020B0502020202020204" pitchFamily="34" charset="0"/>
              </a:rPr>
              <a:t> Comment ?)</a:t>
            </a:r>
          </a:p>
          <a:p>
            <a:pPr marL="0" marR="0" indent="0" algn="ctr" defTabSz="914400" rtl="0" eaLnBrk="0" fontAlgn="base" latinLnBrk="0" hangingPunct="0">
              <a:lnSpc>
                <a:spcPct val="100000"/>
              </a:lnSpc>
              <a:spcBef>
                <a:spcPct val="0"/>
              </a:spcBef>
              <a:spcAft>
                <a:spcPct val="0"/>
              </a:spcAft>
              <a:buClrTx/>
              <a:buSzTx/>
              <a:buFontTx/>
              <a:buNone/>
              <a:tabLst/>
            </a:pPr>
            <a:endParaRPr lang="fr-FR" sz="1200" baseline="0" dirty="0">
              <a:solidFill>
                <a:schemeClr val="tx1"/>
              </a:solidFill>
              <a:latin typeface="Century Gothic" panose="020B0502020202020204" pitchFamily="34" charset="0"/>
            </a:endParaRPr>
          </a:p>
          <a:p>
            <a:pPr marL="0" marR="0" indent="0"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dirty="0">
                <a:ln>
                  <a:noFill/>
                </a:ln>
                <a:solidFill>
                  <a:schemeClr val="tx1"/>
                </a:solidFill>
                <a:effectLst/>
                <a:latin typeface="Century Gothic" panose="020B0502020202020204" pitchFamily="34" charset="0"/>
              </a:rPr>
              <a:t>Voici une vidéo, réalisée pendant ce 2</a:t>
            </a:r>
            <a:r>
              <a:rPr kumimoji="0" lang="fr-FR" sz="1200" b="0" i="0" u="none" strike="noStrike" cap="none" normalizeH="0" baseline="30000" dirty="0">
                <a:ln>
                  <a:noFill/>
                </a:ln>
                <a:solidFill>
                  <a:schemeClr val="tx1"/>
                </a:solidFill>
                <a:effectLst/>
                <a:latin typeface="Century Gothic" panose="020B0502020202020204" pitchFamily="34" charset="0"/>
              </a:rPr>
              <a:t>ème</a:t>
            </a:r>
            <a:r>
              <a:rPr kumimoji="0" lang="fr-FR" sz="1200" b="0" i="0" u="none" strike="noStrike" cap="none" normalizeH="0" dirty="0">
                <a:ln>
                  <a:noFill/>
                </a:ln>
                <a:solidFill>
                  <a:schemeClr val="tx1"/>
                </a:solidFill>
                <a:effectLst/>
                <a:latin typeface="Century Gothic" panose="020B0502020202020204" pitchFamily="34" charset="0"/>
              </a:rPr>
              <a:t> confinement, avec les joueurs U12/13 de l’AS St Gervais, qui nous permettra de concourir pour l’action  PEF du mois de novembre.</a:t>
            </a:r>
          </a:p>
          <a:p>
            <a:pPr marL="0" marR="0" indent="0" defTabSz="914400" rtl="0" eaLnBrk="0" fontAlgn="base" latinLnBrk="0" hangingPunct="0">
              <a:lnSpc>
                <a:spcPct val="100000"/>
              </a:lnSpc>
              <a:spcBef>
                <a:spcPct val="0"/>
              </a:spcBef>
              <a:spcAft>
                <a:spcPct val="0"/>
              </a:spcAft>
              <a:buClrTx/>
              <a:buSzTx/>
              <a:buFontTx/>
              <a:buNone/>
              <a:tabLst/>
            </a:pPr>
            <a:endParaRPr lang="fr-FR" sz="1200" baseline="0" dirty="0">
              <a:solidFill>
                <a:schemeClr val="tx1"/>
              </a:solidFill>
              <a:latin typeface="Century Gothic" panose="020B0502020202020204" pitchFamily="34" charset="0"/>
            </a:endParaRPr>
          </a:p>
          <a:p>
            <a:pPr marL="0" marR="0" indent="0"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dirty="0">
                <a:ln>
                  <a:noFill/>
                </a:ln>
                <a:solidFill>
                  <a:schemeClr val="tx1"/>
                </a:solidFill>
                <a:effectLst/>
                <a:latin typeface="Century Gothic" panose="020B0502020202020204" pitchFamily="34" charset="0"/>
              </a:rPr>
              <a:t>Chaque joueur a reçu une commande « vidéo » de son éducateur.  Il devait se filmer, pendant 10 secondes max, à faire un geste technique choisi entre jonglerie ou frappe au but, et finir par un petit geste de salutation.</a:t>
            </a:r>
          </a:p>
          <a:p>
            <a:pPr marL="0" marR="0" indent="0"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dirty="0">
                <a:ln>
                  <a:noFill/>
                </a:ln>
                <a:solidFill>
                  <a:schemeClr val="tx1"/>
                </a:solidFill>
                <a:effectLst/>
                <a:latin typeface="Century Gothic" panose="020B0502020202020204" pitchFamily="34" charset="0"/>
              </a:rPr>
              <a:t>Tous les minis films ont été mis bout à bout, afin de réaliser un clip vidéo. Ce clip a été utilisé sur nos réseaux sociaux, afin de montrer que nous avons gardé le contact avec nos licenciés pendant ce confinement et transmis aux familles des joueurs en guise de souvenir. Retours positifs incroyables!!</a:t>
            </a:r>
          </a:p>
          <a:p>
            <a:pPr marL="0" marR="0" indent="0" defTabSz="914400" rtl="0" eaLnBrk="0" fontAlgn="base" latinLnBrk="0" hangingPunct="0">
              <a:lnSpc>
                <a:spcPct val="100000"/>
              </a:lnSpc>
              <a:spcBef>
                <a:spcPct val="0"/>
              </a:spcBef>
              <a:spcAft>
                <a:spcPct val="0"/>
              </a:spcAft>
              <a:buClrTx/>
              <a:buSzTx/>
              <a:buFontTx/>
              <a:buNone/>
              <a:tabLst/>
            </a:pPr>
            <a:endParaRPr lang="fr-FR" sz="1200" baseline="0" dirty="0">
              <a:solidFill>
                <a:schemeClr val="tx1"/>
              </a:solidFill>
              <a:latin typeface="Century Gothic" panose="020B0502020202020204" pitchFamily="34" charset="0"/>
            </a:endParaRPr>
          </a:p>
          <a:p>
            <a:r>
              <a:rPr kumimoji="0" lang="fr-FR" sz="1200" b="0" i="0" u="none" strike="noStrike" cap="none" normalizeH="0" dirty="0">
                <a:ln>
                  <a:noFill/>
                </a:ln>
                <a:solidFill>
                  <a:schemeClr val="tx1"/>
                </a:solidFill>
                <a:effectLst/>
                <a:latin typeface="Century Gothic" panose="020B0502020202020204" pitchFamily="34" charset="0"/>
              </a:rPr>
              <a:t>Voici le lien </a:t>
            </a:r>
            <a:r>
              <a:rPr kumimoji="0" lang="fr-FR" sz="1200" b="0" i="0" u="none" strike="noStrike" cap="none" normalizeH="0" dirty="0" err="1">
                <a:ln>
                  <a:noFill/>
                </a:ln>
                <a:solidFill>
                  <a:schemeClr val="tx1"/>
                </a:solidFill>
                <a:effectLst/>
                <a:latin typeface="Century Gothic" panose="020B0502020202020204" pitchFamily="34" charset="0"/>
              </a:rPr>
              <a:t>wetransfer</a:t>
            </a:r>
            <a:r>
              <a:rPr kumimoji="0" lang="fr-FR" sz="1200" b="0" i="0" u="none" strike="noStrike" cap="none" normalizeH="0" dirty="0">
                <a:ln>
                  <a:noFill/>
                </a:ln>
                <a:solidFill>
                  <a:schemeClr val="tx1"/>
                </a:solidFill>
                <a:effectLst/>
                <a:latin typeface="Century Gothic" panose="020B0502020202020204" pitchFamily="34" charset="0"/>
              </a:rPr>
              <a:t> pour le </a:t>
            </a:r>
            <a:r>
              <a:rPr lang="fr-FR" sz="1200" dirty="0">
                <a:solidFill>
                  <a:schemeClr val="tx1"/>
                </a:solidFill>
                <a:latin typeface="Century Gothic" panose="020B0502020202020204" pitchFamily="34" charset="0"/>
              </a:rPr>
              <a:t>téléchargement: </a:t>
            </a:r>
            <a:r>
              <a:rPr lang="fr-FR" sz="1200" dirty="0">
                <a:solidFill>
                  <a:schemeClr val="tx1"/>
                </a:solidFill>
                <a:latin typeface="Century Gothic" panose="020B0502020202020204" pitchFamily="34" charset="0"/>
                <a:hlinkClick r:id="rId3"/>
              </a:rPr>
              <a:t>https://we.tl/t-wuVFqjflAW</a:t>
            </a:r>
            <a:r>
              <a:rPr lang="fr-FR" sz="1200" dirty="0">
                <a:solidFill>
                  <a:schemeClr val="tx1"/>
                </a:solidFill>
                <a:latin typeface="Century Gothic" panose="020B0502020202020204" pitchFamily="34" charset="0"/>
              </a:rPr>
              <a:t> </a:t>
            </a:r>
            <a:endParaRPr kumimoji="0" lang="fr-FR" sz="1200" b="0" i="0" u="none" strike="noStrike" cap="none" normalizeH="0" dirty="0">
              <a:ln>
                <a:noFill/>
              </a:ln>
              <a:solidFill>
                <a:schemeClr val="tx1"/>
              </a:solidFill>
              <a:effectLst/>
              <a:latin typeface="Century Gothic" panose="020B0502020202020204" pitchFamily="34" charset="0"/>
            </a:endParaRPr>
          </a:p>
          <a:p>
            <a:pPr marL="0" marR="0" indent="0" defTabSz="914400" rtl="0" eaLnBrk="0" fontAlgn="base" latinLnBrk="0" hangingPunct="0">
              <a:lnSpc>
                <a:spcPct val="100000"/>
              </a:lnSpc>
              <a:spcBef>
                <a:spcPct val="0"/>
              </a:spcBef>
              <a:spcAft>
                <a:spcPct val="0"/>
              </a:spcAft>
              <a:buClrTx/>
              <a:buSzTx/>
              <a:buFontTx/>
              <a:buNone/>
              <a:tabLst/>
            </a:pPr>
            <a:endParaRPr lang="fr-FR" sz="1200" baseline="0" dirty="0">
              <a:solidFill>
                <a:schemeClr val="tx1"/>
              </a:solidFill>
              <a:latin typeface="Century Gothic" panose="020B0502020202020204" pitchFamily="34" charset="0"/>
            </a:endParaRPr>
          </a:p>
          <a:p>
            <a:pPr marL="0" marR="0" indent="0"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dirty="0">
                <a:ln>
                  <a:noFill/>
                </a:ln>
                <a:solidFill>
                  <a:schemeClr val="tx1"/>
                </a:solidFill>
                <a:effectLst/>
                <a:latin typeface="Century Gothic" panose="020B0502020202020204" pitchFamily="34" charset="0"/>
              </a:rPr>
              <a:t>Bonne réception</a:t>
            </a:r>
          </a:p>
          <a:p>
            <a:pPr marL="0" marR="0" indent="0" defTabSz="914400" rtl="0" eaLnBrk="0" fontAlgn="base" latinLnBrk="0" hangingPunct="0">
              <a:lnSpc>
                <a:spcPct val="100000"/>
              </a:lnSpc>
              <a:spcBef>
                <a:spcPct val="0"/>
              </a:spcBef>
              <a:spcAft>
                <a:spcPct val="0"/>
              </a:spcAft>
              <a:buClrTx/>
              <a:buSzTx/>
              <a:buFontTx/>
              <a:buNone/>
              <a:tabLst/>
            </a:pPr>
            <a:endParaRPr lang="fr-FR" sz="1200" baseline="0" dirty="0">
              <a:solidFill>
                <a:schemeClr val="tx1"/>
              </a:solidFill>
              <a:latin typeface="Century Gothic" panose="020B0502020202020204" pitchFamily="34" charset="0"/>
            </a:endParaRPr>
          </a:p>
          <a:p>
            <a:pPr marL="0" marR="0" indent="0" defTabSz="914400" rtl="0" eaLnBrk="0" fontAlgn="base" latinLnBrk="0" hangingPunct="0">
              <a:lnSpc>
                <a:spcPct val="100000"/>
              </a:lnSpc>
              <a:spcBef>
                <a:spcPct val="0"/>
              </a:spcBef>
              <a:spcAft>
                <a:spcPct val="0"/>
              </a:spcAft>
              <a:buClrTx/>
              <a:buSzTx/>
              <a:buFontTx/>
              <a:buNone/>
              <a:tabLst/>
            </a:pPr>
            <a:endParaRPr kumimoji="0" lang="fr-FR" sz="1200" b="0" i="0" u="none" strike="noStrike" cap="none" normalizeH="0" baseline="0" dirty="0">
              <a:ln>
                <a:noFill/>
              </a:ln>
              <a:solidFill>
                <a:schemeClr val="tx1"/>
              </a:solidFill>
              <a:effectLst/>
              <a:latin typeface="Century Gothic" panose="020B0502020202020204" pitchFamily="34" charset="0"/>
            </a:endParaRPr>
          </a:p>
        </p:txBody>
      </p:sp>
      <p:sp>
        <p:nvSpPr>
          <p:cNvPr id="26" name="Rectangle à coins arrondis 25"/>
          <p:cNvSpPr/>
          <p:nvPr/>
        </p:nvSpPr>
        <p:spPr bwMode="auto">
          <a:xfrm>
            <a:off x="3851920" y="2924944"/>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800" b="1" dirty="0"/>
              <a:t>Résumé de l’action</a:t>
            </a:r>
            <a:endParaRPr kumimoji="0" lang="fr-FR" sz="1800" b="1" i="0" u="none" strike="noStrike" cap="none" normalizeH="0" baseline="0" dirty="0">
              <a:ln>
                <a:noFill/>
              </a:ln>
              <a:solidFill>
                <a:schemeClr val="tx1"/>
              </a:solidFill>
              <a:effectLst/>
              <a:latin typeface="Times" pitchFamily="18" charset="0"/>
            </a:endParaRPr>
          </a:p>
        </p:txBody>
      </p:sp>
      <p:sp>
        <p:nvSpPr>
          <p:cNvPr id="33" name="Rectangle 32"/>
          <p:cNvSpPr/>
          <p:nvPr/>
        </p:nvSpPr>
        <p:spPr bwMode="auto">
          <a:xfrm>
            <a:off x="1331640" y="2276872"/>
            <a:ext cx="2160240" cy="72008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endParaRPr lang="fr-FR" sz="1200" dirty="0">
              <a:solidFill>
                <a:schemeClr val="tx1"/>
              </a:solidFill>
              <a:latin typeface="Times" pitchFamily="18" charset="0"/>
            </a:endParaRPr>
          </a:p>
          <a:p>
            <a:pPr algn="ctr"/>
            <a:r>
              <a:rPr lang="fr-FR" sz="1200" dirty="0">
                <a:solidFill>
                  <a:schemeClr val="tx1"/>
                </a:solidFill>
                <a:latin typeface="Times" pitchFamily="18" charset="0"/>
              </a:rPr>
              <a:t>Engagement citoyen</a:t>
            </a:r>
          </a:p>
        </p:txBody>
      </p:sp>
      <p:sp>
        <p:nvSpPr>
          <p:cNvPr id="34" name="Rectangle à coins arrondis 33"/>
          <p:cNvSpPr/>
          <p:nvPr/>
        </p:nvSpPr>
        <p:spPr bwMode="auto">
          <a:xfrm>
            <a:off x="1331640" y="1916832"/>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800" b="1" dirty="0"/>
              <a:t>Thématique</a:t>
            </a:r>
            <a:endParaRPr kumimoji="0" lang="fr-FR" sz="1800" b="1" i="0" u="none" strike="noStrike" cap="none" normalizeH="0" baseline="0" dirty="0">
              <a:ln>
                <a:noFill/>
              </a:ln>
              <a:solidFill>
                <a:schemeClr val="tx1"/>
              </a:solidFill>
              <a:effectLst/>
              <a:latin typeface="Times" pitchFamily="18" charset="0"/>
            </a:endParaRPr>
          </a:p>
        </p:txBody>
      </p:sp>
      <p:sp>
        <p:nvSpPr>
          <p:cNvPr id="36" name="Rectangle à coins arrondis 35"/>
          <p:cNvSpPr/>
          <p:nvPr/>
        </p:nvSpPr>
        <p:spPr bwMode="auto">
          <a:xfrm>
            <a:off x="1331640" y="188640"/>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fr-FR" sz="1400" b="1" dirty="0"/>
              <a:t>Nom du club</a:t>
            </a:r>
            <a:endParaRPr kumimoji="0" lang="fr-FR" sz="1800" b="0" i="0" u="none" strike="noStrike" cap="none" normalizeH="0" baseline="0" dirty="0">
              <a:ln>
                <a:noFill/>
              </a:ln>
              <a:solidFill>
                <a:schemeClr val="tx1"/>
              </a:solidFill>
              <a:effectLst/>
              <a:latin typeface="Times" pitchFamily="18" charset="0"/>
            </a:endParaRPr>
          </a:p>
        </p:txBody>
      </p:sp>
      <p:sp>
        <p:nvSpPr>
          <p:cNvPr id="37" name="Rectangle 36"/>
          <p:cNvSpPr/>
          <p:nvPr/>
        </p:nvSpPr>
        <p:spPr bwMode="auto">
          <a:xfrm>
            <a:off x="6349393" y="1592796"/>
            <a:ext cx="2232248" cy="1368152"/>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1200" b="0" i="0" u="none" strike="noStrike" cap="none" normalizeH="0" baseline="0" dirty="0">
              <a:ln>
                <a:noFill/>
              </a:ln>
              <a:solidFill>
                <a:schemeClr val="tx1"/>
              </a:solidFill>
              <a:effectLst/>
              <a:latin typeface="Times"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fr-FR" sz="1200" dirty="0">
              <a:solidFill>
                <a:schemeClr val="tx1"/>
              </a:solidFill>
              <a:latin typeface="Times"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fr-FR" sz="1200" b="0" i="0" u="none" strike="noStrike" cap="none" normalizeH="0" baseline="0" dirty="0">
              <a:ln>
                <a:noFill/>
              </a:ln>
              <a:solidFill>
                <a:schemeClr val="tx1"/>
              </a:solidFill>
              <a:effectLst/>
              <a:latin typeface="Times"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a:ln>
                  <a:noFill/>
                </a:ln>
                <a:solidFill>
                  <a:schemeClr val="tx1"/>
                </a:solidFill>
                <a:effectLst/>
                <a:latin typeface="Times" pitchFamily="18" charset="0"/>
              </a:rPr>
              <a:t>Garder le lien avec le licencié</a:t>
            </a:r>
          </a:p>
        </p:txBody>
      </p:sp>
      <p:sp>
        <p:nvSpPr>
          <p:cNvPr id="38" name="Rectangle à coins arrondis 37"/>
          <p:cNvSpPr/>
          <p:nvPr/>
        </p:nvSpPr>
        <p:spPr bwMode="auto">
          <a:xfrm>
            <a:off x="6349393" y="1232756"/>
            <a:ext cx="2232248"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800" b="1" dirty="0"/>
              <a:t>Nom de l’action</a:t>
            </a:r>
            <a:endParaRPr kumimoji="0" lang="fr-FR" sz="1800" b="1" i="0" u="none" strike="noStrike" cap="none" normalizeH="0" baseline="0" dirty="0">
              <a:ln>
                <a:noFill/>
              </a:ln>
              <a:solidFill>
                <a:schemeClr val="tx1"/>
              </a:solidFill>
              <a:effectLst/>
              <a:latin typeface="Times" pitchFamily="18" charset="0"/>
            </a:endParaRPr>
          </a:p>
        </p:txBody>
      </p:sp>
      <p:sp>
        <p:nvSpPr>
          <p:cNvPr id="42" name="Rectangle à coins arrondis 41"/>
          <p:cNvSpPr/>
          <p:nvPr/>
        </p:nvSpPr>
        <p:spPr bwMode="auto">
          <a:xfrm>
            <a:off x="6444208" y="188640"/>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r>
              <a:rPr lang="fr-FR" sz="1400" b="1" dirty="0"/>
              <a:t>Nb participants</a:t>
            </a:r>
            <a:endParaRPr lang="fr-FR" sz="1000" dirty="0">
              <a:solidFill>
                <a:schemeClr val="tx1"/>
              </a:solidFill>
              <a:latin typeface="Times" pitchFamily="18" charset="0"/>
            </a:endParaRPr>
          </a:p>
          <a:p>
            <a:pPr marL="0" marR="0" indent="0"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Times" pitchFamily="18" charset="0"/>
            </a:endParaRPr>
          </a:p>
        </p:txBody>
      </p:sp>
      <p:sp>
        <p:nvSpPr>
          <p:cNvPr id="16" name="Rectangle 15"/>
          <p:cNvSpPr/>
          <p:nvPr/>
        </p:nvSpPr>
        <p:spPr bwMode="auto">
          <a:xfrm>
            <a:off x="1331640" y="1412776"/>
            <a:ext cx="2160240" cy="36004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1200" dirty="0">
                <a:solidFill>
                  <a:schemeClr val="tx1"/>
                </a:solidFill>
                <a:latin typeface="Times" pitchFamily="18" charset="0"/>
              </a:rPr>
              <a:t>VENDEE</a:t>
            </a:r>
          </a:p>
        </p:txBody>
      </p:sp>
      <p:sp>
        <p:nvSpPr>
          <p:cNvPr id="17" name="Rectangle à coins arrondis 16"/>
          <p:cNvSpPr/>
          <p:nvPr/>
        </p:nvSpPr>
        <p:spPr bwMode="auto">
          <a:xfrm>
            <a:off x="1331640" y="1052736"/>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800" b="1" dirty="0"/>
              <a:t>District</a:t>
            </a:r>
            <a:endParaRPr kumimoji="0" lang="fr-FR" sz="1800" b="1" i="0" u="none" strike="noStrike" cap="none" normalizeH="0" baseline="0" dirty="0">
              <a:ln>
                <a:noFill/>
              </a:ln>
              <a:solidFill>
                <a:schemeClr val="tx1"/>
              </a:solidFill>
              <a:effectLst/>
              <a:latin typeface="Times" pitchFamily="18" charset="0"/>
            </a:endParaRPr>
          </a:p>
        </p:txBody>
      </p:sp>
      <p:sp>
        <p:nvSpPr>
          <p:cNvPr id="18" name="Rectangle à coins arrondis 17"/>
          <p:cNvSpPr/>
          <p:nvPr/>
        </p:nvSpPr>
        <p:spPr bwMode="auto">
          <a:xfrm>
            <a:off x="3851920" y="188640"/>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fr-FR" sz="1400" b="1" dirty="0"/>
              <a:t>Date </a:t>
            </a:r>
            <a:endParaRPr kumimoji="0" lang="fr-FR" sz="1800" b="0" i="0" u="none" strike="noStrike" cap="none" normalizeH="0" baseline="0" dirty="0">
              <a:ln>
                <a:noFill/>
              </a:ln>
              <a:solidFill>
                <a:schemeClr val="tx1"/>
              </a:solidFill>
              <a:effectLst/>
              <a:latin typeface="Times" pitchFamily="18" charset="0"/>
            </a:endParaRPr>
          </a:p>
        </p:txBody>
      </p:sp>
      <p:sp>
        <p:nvSpPr>
          <p:cNvPr id="19" name="Rectangle à coins arrondis 18"/>
          <p:cNvSpPr/>
          <p:nvPr/>
        </p:nvSpPr>
        <p:spPr bwMode="auto">
          <a:xfrm>
            <a:off x="6444208" y="654951"/>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r>
              <a:rPr lang="fr-FR" sz="1400" b="1" dirty="0"/>
              <a:t>Catégorie</a:t>
            </a:r>
            <a:r>
              <a:rPr lang="fr-FR" sz="1400" dirty="0"/>
              <a:t>s</a:t>
            </a:r>
            <a:endParaRPr lang="fr-FR" sz="1000" dirty="0">
              <a:solidFill>
                <a:schemeClr val="tx1"/>
              </a:solidFill>
              <a:latin typeface="Times" pitchFamily="18" charset="0"/>
            </a:endParaRPr>
          </a:p>
          <a:p>
            <a:pPr marL="0" marR="0" indent="0"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Times" pitchFamily="18" charset="0"/>
            </a:endParaRPr>
          </a:p>
        </p:txBody>
      </p:sp>
      <p:sp>
        <p:nvSpPr>
          <p:cNvPr id="20" name="Rectangle 19"/>
          <p:cNvSpPr/>
          <p:nvPr/>
        </p:nvSpPr>
        <p:spPr bwMode="auto">
          <a:xfrm>
            <a:off x="1331640" y="548680"/>
            <a:ext cx="2160240" cy="413532"/>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1200" dirty="0">
                <a:solidFill>
                  <a:schemeClr val="tx1"/>
                </a:solidFill>
                <a:latin typeface="Times" pitchFamily="18" charset="0"/>
              </a:rPr>
              <a:t>AS St Gervais</a:t>
            </a:r>
          </a:p>
        </p:txBody>
      </p:sp>
      <p:sp>
        <p:nvSpPr>
          <p:cNvPr id="21" name="Rectangle 20"/>
          <p:cNvSpPr/>
          <p:nvPr/>
        </p:nvSpPr>
        <p:spPr bwMode="auto">
          <a:xfrm>
            <a:off x="4549053" y="188640"/>
            <a:ext cx="1391099" cy="360041"/>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1200" dirty="0">
                <a:solidFill>
                  <a:schemeClr val="tx1"/>
                </a:solidFill>
                <a:latin typeface="Times" pitchFamily="18" charset="0"/>
              </a:rPr>
              <a:t>15/11/2020</a:t>
            </a:r>
          </a:p>
        </p:txBody>
      </p:sp>
      <p:sp>
        <p:nvSpPr>
          <p:cNvPr id="22" name="Rectangle 21"/>
          <p:cNvSpPr/>
          <p:nvPr/>
        </p:nvSpPr>
        <p:spPr bwMode="auto">
          <a:xfrm>
            <a:off x="7836890" y="190623"/>
            <a:ext cx="744751" cy="360041"/>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1200" dirty="0">
                <a:solidFill>
                  <a:schemeClr val="tx1"/>
                </a:solidFill>
                <a:latin typeface="Times" pitchFamily="18" charset="0"/>
              </a:rPr>
              <a:t>19</a:t>
            </a:r>
          </a:p>
        </p:txBody>
      </p:sp>
      <p:sp>
        <p:nvSpPr>
          <p:cNvPr id="23" name="Rectangle 22"/>
          <p:cNvSpPr/>
          <p:nvPr/>
        </p:nvSpPr>
        <p:spPr bwMode="auto">
          <a:xfrm>
            <a:off x="7501381" y="646331"/>
            <a:ext cx="1084625" cy="360041"/>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1200" dirty="0">
                <a:solidFill>
                  <a:schemeClr val="tx1"/>
                </a:solidFill>
                <a:latin typeface="Times" pitchFamily="18" charset="0"/>
              </a:rPr>
              <a:t>U12/13</a:t>
            </a:r>
          </a:p>
        </p:txBody>
      </p:sp>
      <p:pic>
        <p:nvPicPr>
          <p:cNvPr id="27" name="Picture 2"/>
          <p:cNvPicPr>
            <a:picLocks noChangeAspect="1" noChangeArrowheads="1"/>
          </p:cNvPicPr>
          <p:nvPr/>
        </p:nvPicPr>
        <p:blipFill rotWithShape="1">
          <a:blip r:embed="rId4" cstate="print"/>
          <a:srcRect l="10811" t="21114" r="18919" b="12949"/>
          <a:stretch/>
        </p:blipFill>
        <p:spPr bwMode="auto">
          <a:xfrm>
            <a:off x="4118494" y="723302"/>
            <a:ext cx="1699099" cy="2027576"/>
          </a:xfrm>
          <a:prstGeom prst="rect">
            <a:avLst/>
          </a:prstGeom>
          <a:noFill/>
          <a:ln w="9525">
            <a:solidFill>
              <a:schemeClr val="tx1"/>
            </a:solidFill>
            <a:miter lim="800000"/>
            <a:headEnd/>
            <a:tailEnd/>
          </a:ln>
        </p:spPr>
      </p:pic>
      <p:pic>
        <p:nvPicPr>
          <p:cNvPr id="28" name="Image 27" descr="RÃ©sultat de recherche d'images pour &quot;logo FFF&quot;"/>
          <p:cNvPicPr>
            <a:picLocks noChangeAspect="1" noChangeArrowheads="1"/>
          </p:cNvPicPr>
          <p:nvPr/>
        </p:nvPicPr>
        <p:blipFill>
          <a:blip r:embed="rId5" r:link="rId6" cstate="print">
            <a:extLst>
              <a:ext uri="{28A0092B-C50C-407E-A947-70E740481C1C}">
                <a14:useLocalDpi xmlns:a14="http://schemas.microsoft.com/office/drawing/2010/main" val="0"/>
              </a:ext>
            </a:extLst>
          </a:blip>
          <a:srcRect/>
          <a:stretch>
            <a:fillRect/>
          </a:stretch>
        </p:blipFill>
        <p:spPr bwMode="auto">
          <a:xfrm>
            <a:off x="118069" y="165165"/>
            <a:ext cx="586956"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Image 2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69" y="1046311"/>
            <a:ext cx="586956" cy="726506"/>
          </a:xfrm>
          <a:prstGeom prst="rect">
            <a:avLst/>
          </a:prstGeom>
        </p:spPr>
      </p:pic>
      <p:pic>
        <p:nvPicPr>
          <p:cNvPr id="3" name="Imag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2334" y="1916832"/>
            <a:ext cx="678426" cy="665584"/>
          </a:xfrm>
          <a:prstGeom prst="rect">
            <a:avLst/>
          </a:prstGeom>
          <a:effectLst>
            <a:softEdge rad="63500"/>
          </a:effectLst>
        </p:spPr>
      </p:pic>
    </p:spTree>
  </p:cSld>
  <p:clrMapOvr>
    <a:masterClrMapping/>
  </p:clrMapOvr>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780B9579429CF4F8381AB417F9F5BDC" ma:contentTypeVersion="1" ma:contentTypeDescription="Crée un document." ma:contentTypeScope="" ma:versionID="35461d2b855241006c57675daa95dcc6">
  <xsd:schema xmlns:xsd="http://www.w3.org/2001/XMLSchema" xmlns:xs="http://www.w3.org/2001/XMLSchema" xmlns:p="http://schemas.microsoft.com/office/2006/metadata/properties" xmlns:ns1="http://schemas.microsoft.com/sharepoint/v3" targetNamespace="http://schemas.microsoft.com/office/2006/metadata/properties" ma:root="true" ma:fieldsID="d925a11e336e3fa0231ac2070ef03d4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internalName="PublishingStartDate">
      <xsd:simpleType>
        <xsd:restriction base="dms:Unknown"/>
      </xsd:simpleType>
    </xsd:element>
    <xsd:element name="PublishingExpirationDate" ma:index="9" nillable="true" ma:displayName="Date de fin de planification"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68F919-6294-447C-A6D9-4D11662B451B}">
  <ds:schemaRefs>
    <ds:schemaRef ds:uri="http://schemas.microsoft.com/sharepoint/v3/contenttype/forms"/>
  </ds:schemaRefs>
</ds:datastoreItem>
</file>

<file path=customXml/itemProps2.xml><?xml version="1.0" encoding="utf-8"?>
<ds:datastoreItem xmlns:ds="http://schemas.openxmlformats.org/officeDocument/2006/customXml" ds:itemID="{9D44CAB8-42E6-4DB6-B19E-A388AB9B9C4C}">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www.w3.org/XML/1998/namespace"/>
    <ds:schemaRef ds:uri="http://purl.org/dc/dcmitype/"/>
  </ds:schemaRefs>
</ds:datastoreItem>
</file>

<file path=customXml/itemProps3.xml><?xml version="1.0" encoding="utf-8"?>
<ds:datastoreItem xmlns:ds="http://schemas.openxmlformats.org/officeDocument/2006/customXml" ds:itemID="{18DA4304-3A13-464C-8D02-42E8E2D463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5644</TotalTime>
  <Words>202</Words>
  <Application>Microsoft Office PowerPoint</Application>
  <PresentationFormat>Affichage à l'écran (4:3)</PresentationFormat>
  <Paragraphs>35</Paragraphs>
  <Slides>2</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Century Gothic</vt:lpstr>
      <vt:lpstr>Times</vt:lpstr>
      <vt:lpstr>Nouvelle présentation</vt:lpstr>
      <vt:lpstr>Présentation PowerPoint</vt:lpstr>
      <vt:lpstr>Présentation PowerPoint</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dc:creator>
  <cp:lastModifiedBy>HUVELIN Sylvie</cp:lastModifiedBy>
  <cp:revision>632</cp:revision>
  <dcterms:created xsi:type="dcterms:W3CDTF">2006-11-08T16:46:26Z</dcterms:created>
  <dcterms:modified xsi:type="dcterms:W3CDTF">2020-12-18T09:52:49Z</dcterms:modified>
</cp:coreProperties>
</file>