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24/11/2021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3099732" y="2206305"/>
            <a:ext cx="145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andara" panose="020E0502030303020204" pitchFamily="34" charset="0"/>
              </a:rPr>
              <a:t>USBSH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26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Candara" panose="020E0502030303020204" pitchFamily="34" charset="0"/>
              </a:rPr>
              <a:t>U11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671732" y="847234"/>
            <a:ext cx="1434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Règles du jeu et arbitrage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438724" y="2090301"/>
            <a:ext cx="190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Maîtriser la règle du hors jeu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998365" y="3157694"/>
            <a:ext cx="61952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ndara" panose="020E0502030303020204" pitchFamily="34" charset="0"/>
              </a:rPr>
              <a:t>L’objectif </a:t>
            </a:r>
            <a:r>
              <a:rPr lang="fr-FR" sz="1400" dirty="0" smtClean="0">
                <a:latin typeface="Candara" panose="020E0502030303020204" pitchFamily="34" charset="0"/>
              </a:rPr>
              <a:t>était </a:t>
            </a:r>
            <a:r>
              <a:rPr lang="fr-FR" sz="1400" dirty="0">
                <a:latin typeface="Candara" panose="020E0502030303020204" pitchFamily="34" charset="0"/>
              </a:rPr>
              <a:t>de </a:t>
            </a:r>
            <a:r>
              <a:rPr lang="fr-FR" sz="1400" dirty="0" smtClean="0">
                <a:latin typeface="Candara" panose="020E0502030303020204" pitchFamily="34" charset="0"/>
              </a:rPr>
              <a:t>comprendre </a:t>
            </a:r>
            <a:r>
              <a:rPr lang="fr-FR" sz="1400" dirty="0">
                <a:latin typeface="Candara" panose="020E0502030303020204" pitchFamily="34" charset="0"/>
              </a:rPr>
              <a:t>la règle du hors jeu. Pour cela nous avons réalisé un atelier </a:t>
            </a:r>
            <a:r>
              <a:rPr lang="fr-FR" sz="1400" dirty="0" smtClean="0">
                <a:latin typeface="Candara" panose="020E0502030303020204" pitchFamily="34" charset="0"/>
              </a:rPr>
              <a:t>ludique avec </a:t>
            </a:r>
            <a:r>
              <a:rPr lang="fr-FR" sz="1400" dirty="0">
                <a:latin typeface="Candara" panose="020E0502030303020204" pitchFamily="34" charset="0"/>
              </a:rPr>
              <a:t>les joueurs. Le </a:t>
            </a:r>
            <a:r>
              <a:rPr lang="fr-FR" sz="1400" dirty="0" smtClean="0">
                <a:latin typeface="Candara" panose="020E0502030303020204" pitchFamily="34" charset="0"/>
              </a:rPr>
              <a:t>but étant, </a:t>
            </a:r>
            <a:r>
              <a:rPr lang="fr-FR" sz="1400" dirty="0">
                <a:latin typeface="Candara" panose="020E0502030303020204" pitchFamily="34" charset="0"/>
              </a:rPr>
              <a:t>par équipe de </a:t>
            </a:r>
            <a:r>
              <a:rPr lang="fr-FR" sz="1400" dirty="0" smtClean="0">
                <a:latin typeface="Candara" panose="020E0502030303020204" pitchFamily="34" charset="0"/>
              </a:rPr>
              <a:t>2, d’analyser </a:t>
            </a:r>
            <a:r>
              <a:rPr lang="fr-FR" sz="1400" dirty="0">
                <a:latin typeface="Candara" panose="020E0502030303020204" pitchFamily="34" charset="0"/>
              </a:rPr>
              <a:t>les </a:t>
            </a:r>
            <a:r>
              <a:rPr lang="fr-FR" sz="1400" dirty="0" smtClean="0">
                <a:latin typeface="Candara" panose="020E0502030303020204" pitchFamily="34" charset="0"/>
              </a:rPr>
              <a:t>8 situations de hors-jeu réparties </a:t>
            </a:r>
            <a:r>
              <a:rPr lang="fr-FR" sz="1400" dirty="0">
                <a:latin typeface="Candara" panose="020E0502030303020204" pitchFamily="34" charset="0"/>
              </a:rPr>
              <a:t>dans les </a:t>
            </a:r>
            <a:r>
              <a:rPr lang="fr-FR" sz="1400" dirty="0" smtClean="0">
                <a:latin typeface="Candara" panose="020E0502030303020204" pitchFamily="34" charset="0"/>
              </a:rPr>
              <a:t>vestiaires et de dire si « oui, il y’a hors jeu » ou si « non il n’y a pas hors-jeu » A </a:t>
            </a:r>
            <a:r>
              <a:rPr lang="fr-FR" sz="1400" dirty="0">
                <a:latin typeface="Candara" panose="020E0502030303020204" pitchFamily="34" charset="0"/>
              </a:rPr>
              <a:t>la fin, </a:t>
            </a:r>
            <a:r>
              <a:rPr lang="fr-FR" sz="1400" dirty="0" smtClean="0">
                <a:latin typeface="Candara" panose="020E0502030303020204" pitchFamily="34" charset="0"/>
              </a:rPr>
              <a:t>nous </a:t>
            </a:r>
            <a:r>
              <a:rPr lang="fr-FR" sz="1400" dirty="0" smtClean="0">
                <a:latin typeface="Candara" panose="020E0502030303020204" pitchFamily="34" charset="0"/>
              </a:rPr>
              <a:t>avons réunis tout le groupe dans </a:t>
            </a:r>
            <a:r>
              <a:rPr lang="fr-FR" sz="1400" dirty="0" smtClean="0">
                <a:latin typeface="Candara" panose="020E0502030303020204" pitchFamily="34" charset="0"/>
              </a:rPr>
              <a:t>le même </a:t>
            </a:r>
            <a:r>
              <a:rPr lang="fr-FR" sz="1400" dirty="0" smtClean="0">
                <a:latin typeface="Candara" panose="020E0502030303020204" pitchFamily="34" charset="0"/>
              </a:rPr>
              <a:t>vestiaire </a:t>
            </a:r>
            <a:r>
              <a:rPr lang="fr-FR" sz="1400" dirty="0" smtClean="0">
                <a:latin typeface="Candara" panose="020E0502030303020204" pitchFamily="34" charset="0"/>
              </a:rPr>
              <a:t>pour </a:t>
            </a:r>
            <a:r>
              <a:rPr lang="fr-FR" sz="1400" dirty="0">
                <a:latin typeface="Candara" panose="020E0502030303020204" pitchFamily="34" charset="0"/>
              </a:rPr>
              <a:t>débriefer sur les situations où ils ont pu donner leurs avis. </a:t>
            </a:r>
          </a:p>
          <a:p>
            <a:r>
              <a:rPr lang="fr-FR" sz="1400" dirty="0">
                <a:latin typeface="Candara" panose="020E0502030303020204" pitchFamily="34" charset="0"/>
              </a:rPr>
              <a:t>L’équipe </a:t>
            </a:r>
            <a:r>
              <a:rPr lang="fr-FR" sz="1400" dirty="0" smtClean="0">
                <a:latin typeface="Candara" panose="020E0502030303020204" pitchFamily="34" charset="0"/>
              </a:rPr>
              <a:t>ayant eu le plus de bonnes réponses à remporté le jeu.</a:t>
            </a:r>
            <a:endParaRPr lang="fr-FR" sz="1400" dirty="0">
              <a:latin typeface="Candara" panose="020E0502030303020204" pitchFamily="34" charset="0"/>
            </a:endParaRPr>
          </a:p>
          <a:p>
            <a:r>
              <a:rPr lang="fr-FR" sz="1400" dirty="0">
                <a:latin typeface="Candara" panose="020E0502030303020204" pitchFamily="34" charset="0"/>
              </a:rPr>
              <a:t>Bilan global positif de l’atelier, les </a:t>
            </a:r>
            <a:r>
              <a:rPr lang="fr-FR" sz="1400" dirty="0" smtClean="0">
                <a:latin typeface="Candara" panose="020E0502030303020204" pitchFamily="34" charset="0"/>
              </a:rPr>
              <a:t>enfants se sont impliqués et ont bien cherché à comprendre les situations parfois litigieuses.</a:t>
            </a:r>
            <a:endParaRPr lang="fr-FR" sz="1400" dirty="0">
              <a:latin typeface="Candara" panose="020E0502030303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08" y="4474644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81CDA881-AD8B-4902-9983-93A59CD6F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695227"/>
            <a:ext cx="4308705" cy="546754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="" xmlns:a16="http://schemas.microsoft.com/office/drawing/2014/main" id="{E67C66B1-81E7-4F8F-817C-E7B078B5B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771" y="2659824"/>
            <a:ext cx="3060457" cy="17192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A8A858C-28C5-45FA-8AD9-FB83A46F23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674867" y="3519435"/>
            <a:ext cx="504825" cy="165100"/>
          </a:xfrm>
          <a:prstGeom prst="rect">
            <a:avLst/>
          </a:prstGeom>
          <a:noFill/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8DDA79CA-8C62-4B59-B9DF-45762BE9A1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4889" flipH="1" flipV="1">
            <a:off x="1709134" y="3346448"/>
            <a:ext cx="504825" cy="165100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07D78755-7DDB-411A-BD2A-648DB35AC986}"/>
              </a:ext>
            </a:extLst>
          </p:cNvPr>
          <p:cNvSpPr txBox="1"/>
          <p:nvPr/>
        </p:nvSpPr>
        <p:spPr>
          <a:xfrm>
            <a:off x="755771" y="4405646"/>
            <a:ext cx="3060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Exemple de situation</a:t>
            </a:r>
          </a:p>
        </p:txBody>
      </p:sp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64</Words>
  <Application>Microsoft Office PowerPoint</Application>
  <PresentationFormat>Grand écran</PresentationFormat>
  <Paragraphs>10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ADMIN</cp:lastModifiedBy>
  <cp:revision>10</cp:revision>
  <dcterms:created xsi:type="dcterms:W3CDTF">2021-08-11T14:51:11Z</dcterms:created>
  <dcterms:modified xsi:type="dcterms:W3CDTF">2021-12-03T16:51:13Z</dcterms:modified>
</cp:coreProperties>
</file>