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5" name="Espace réservé du pied de page 4">
            <a:extLst>
              <a:ext uri="{FF2B5EF4-FFF2-40B4-BE49-F238E27FC236}">
                <a16:creationId xmlns=""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5" name="Espace réservé du pied de page 4">
            <a:extLst>
              <a:ext uri="{FF2B5EF4-FFF2-40B4-BE49-F238E27FC236}">
                <a16:creationId xmlns=""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5" name="Espace réservé du pied de page 4">
            <a:extLst>
              <a:ext uri="{FF2B5EF4-FFF2-40B4-BE49-F238E27FC236}">
                <a16:creationId xmlns=""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5" name="Espace réservé du pied de page 4">
            <a:extLst>
              <a:ext uri="{FF2B5EF4-FFF2-40B4-BE49-F238E27FC236}">
                <a16:creationId xmlns=""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5" name="Espace réservé du pied de page 4">
            <a:extLst>
              <a:ext uri="{FF2B5EF4-FFF2-40B4-BE49-F238E27FC236}">
                <a16:creationId xmlns=""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6" name="Espace réservé du pied de page 5">
            <a:extLst>
              <a:ext uri="{FF2B5EF4-FFF2-40B4-BE49-F238E27FC236}">
                <a16:creationId xmlns=""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8" name="Espace réservé du pied de page 7">
            <a:extLst>
              <a:ext uri="{FF2B5EF4-FFF2-40B4-BE49-F238E27FC236}">
                <a16:creationId xmlns=""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4" name="Espace réservé du pied de page 3">
            <a:extLst>
              <a:ext uri="{FF2B5EF4-FFF2-40B4-BE49-F238E27FC236}">
                <a16:creationId xmlns=""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3" name="Espace réservé du pied de page 2">
            <a:extLst>
              <a:ext uri="{FF2B5EF4-FFF2-40B4-BE49-F238E27FC236}">
                <a16:creationId xmlns=""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6" name="Espace réservé du pied de page 5">
            <a:extLst>
              <a:ext uri="{FF2B5EF4-FFF2-40B4-BE49-F238E27FC236}">
                <a16:creationId xmlns=""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03/12/2021</a:t>
            </a:fld>
            <a:endParaRPr lang="fr-FR"/>
          </a:p>
        </p:txBody>
      </p:sp>
      <p:sp>
        <p:nvSpPr>
          <p:cNvPr id="6" name="Espace réservé du pied de page 5">
            <a:extLst>
              <a:ext uri="{FF2B5EF4-FFF2-40B4-BE49-F238E27FC236}">
                <a16:creationId xmlns=""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03/12/2021</a:t>
            </a:fld>
            <a:endParaRPr lang="fr-FR"/>
          </a:p>
        </p:txBody>
      </p:sp>
      <p:sp>
        <p:nvSpPr>
          <p:cNvPr id="5" name="Espace réservé du pied de page 4">
            <a:extLst>
              <a:ext uri="{FF2B5EF4-FFF2-40B4-BE49-F238E27FC236}">
                <a16:creationId xmlns=""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AABB57ED-923A-4EA5-BAB0-38C35841B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5EC387A5-5B97-4F6D-95BF-110471089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6" name="ZoneTexte 5">
            <a:extLst>
              <a:ext uri="{FF2B5EF4-FFF2-40B4-BE49-F238E27FC236}">
                <a16:creationId xmlns=""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24/11/2021</a:t>
            </a:r>
          </a:p>
        </p:txBody>
      </p:sp>
      <p:sp>
        <p:nvSpPr>
          <p:cNvPr id="7" name="ZoneTexte 6">
            <a:extLst>
              <a:ext uri="{FF2B5EF4-FFF2-40B4-BE49-F238E27FC236}">
                <a16:creationId xmlns=""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USBSH </a:t>
            </a:r>
          </a:p>
        </p:txBody>
      </p:sp>
      <p:sp>
        <p:nvSpPr>
          <p:cNvPr id="8" name="ZoneTexte 7">
            <a:extLst>
              <a:ext uri="{FF2B5EF4-FFF2-40B4-BE49-F238E27FC236}">
                <a16:creationId xmlns=""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30</a:t>
            </a:r>
          </a:p>
        </p:txBody>
      </p:sp>
      <p:sp>
        <p:nvSpPr>
          <p:cNvPr id="9" name="ZoneTexte 8">
            <a:extLst>
              <a:ext uri="{FF2B5EF4-FFF2-40B4-BE49-F238E27FC236}">
                <a16:creationId xmlns=""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U9</a:t>
            </a:r>
          </a:p>
        </p:txBody>
      </p:sp>
      <p:sp>
        <p:nvSpPr>
          <p:cNvPr id="10" name="ZoneTexte 9">
            <a:extLst>
              <a:ext uri="{FF2B5EF4-FFF2-40B4-BE49-F238E27FC236}">
                <a16:creationId xmlns="" xmlns:a16="http://schemas.microsoft.com/office/drawing/2014/main" id="{693D93A0-D4FC-47B0-AD17-5A81D9552E24}"/>
              </a:ext>
            </a:extLst>
          </p:cNvPr>
          <p:cNvSpPr txBox="1"/>
          <p:nvPr/>
        </p:nvSpPr>
        <p:spPr>
          <a:xfrm>
            <a:off x="7671732" y="847234"/>
            <a:ext cx="1434517" cy="523220"/>
          </a:xfrm>
          <a:prstGeom prst="rect">
            <a:avLst/>
          </a:prstGeom>
          <a:noFill/>
        </p:spPr>
        <p:txBody>
          <a:bodyPr wrap="square" rtlCol="0">
            <a:spAutoFit/>
          </a:bodyPr>
          <a:lstStyle/>
          <a:p>
            <a:pPr algn="ctr"/>
            <a:r>
              <a:rPr lang="fr-FR" sz="1400" dirty="0"/>
              <a:t>Règles du jeu et arbitrage </a:t>
            </a:r>
          </a:p>
        </p:txBody>
      </p:sp>
      <p:sp>
        <p:nvSpPr>
          <p:cNvPr id="11" name="ZoneTexte 10">
            <a:extLst>
              <a:ext uri="{FF2B5EF4-FFF2-40B4-BE49-F238E27FC236}">
                <a16:creationId xmlns="" xmlns:a16="http://schemas.microsoft.com/office/drawing/2014/main" id="{B1AADF6F-65CD-4DD8-8D97-EABB3C7F2622}"/>
              </a:ext>
            </a:extLst>
          </p:cNvPr>
          <p:cNvSpPr txBox="1"/>
          <p:nvPr/>
        </p:nvSpPr>
        <p:spPr>
          <a:xfrm>
            <a:off x="7438724" y="2090301"/>
            <a:ext cx="1900531" cy="307777"/>
          </a:xfrm>
          <a:prstGeom prst="rect">
            <a:avLst/>
          </a:prstGeom>
          <a:noFill/>
        </p:spPr>
        <p:txBody>
          <a:bodyPr wrap="square" rtlCol="0">
            <a:spAutoFit/>
          </a:bodyPr>
          <a:lstStyle/>
          <a:p>
            <a:pPr algn="ctr"/>
            <a:r>
              <a:rPr lang="fr-FR" sz="1400" dirty="0"/>
              <a:t>La ronde de l’arbitrage</a:t>
            </a:r>
          </a:p>
        </p:txBody>
      </p:sp>
      <p:sp>
        <p:nvSpPr>
          <p:cNvPr id="12" name="ZoneTexte 11">
            <a:extLst>
              <a:ext uri="{FF2B5EF4-FFF2-40B4-BE49-F238E27FC236}">
                <a16:creationId xmlns="" xmlns:a16="http://schemas.microsoft.com/office/drawing/2014/main" id="{D9A60E1B-85C9-4CBA-B97B-EA04316F414C}"/>
              </a:ext>
            </a:extLst>
          </p:cNvPr>
          <p:cNvSpPr txBox="1"/>
          <p:nvPr/>
        </p:nvSpPr>
        <p:spPr>
          <a:xfrm>
            <a:off x="2998365" y="3157694"/>
            <a:ext cx="6195269" cy="3108543"/>
          </a:xfrm>
          <a:prstGeom prst="rect">
            <a:avLst/>
          </a:prstGeom>
          <a:noFill/>
        </p:spPr>
        <p:txBody>
          <a:bodyPr wrap="square" rtlCol="0">
            <a:spAutoFit/>
          </a:bodyPr>
          <a:lstStyle/>
          <a:p>
            <a:r>
              <a:rPr lang="fr-FR" sz="1400" dirty="0">
                <a:latin typeface="Candara" panose="020E0502030303020204" pitchFamily="34" charset="0"/>
              </a:rPr>
              <a:t>L’objectif </a:t>
            </a:r>
            <a:r>
              <a:rPr lang="fr-FR" sz="1400" dirty="0" smtClean="0">
                <a:latin typeface="Candara" panose="020E0502030303020204" pitchFamily="34" charset="0"/>
              </a:rPr>
              <a:t>de ce jeu est de faire découvrir aux jeunes une approche de l’arbitrage.</a:t>
            </a:r>
            <a:endParaRPr lang="fr-FR" sz="1400" dirty="0">
              <a:latin typeface="Candara" panose="020E0502030303020204" pitchFamily="34" charset="0"/>
            </a:endParaRPr>
          </a:p>
          <a:p>
            <a:r>
              <a:rPr lang="fr-FR" sz="1400" dirty="0">
                <a:latin typeface="Candara" panose="020E0502030303020204" pitchFamily="34" charset="0"/>
              </a:rPr>
              <a:t>Nous avons </a:t>
            </a:r>
            <a:r>
              <a:rPr lang="fr-FR" sz="1400" dirty="0" smtClean="0">
                <a:latin typeface="Candara" panose="020E0502030303020204" pitchFamily="34" charset="0"/>
              </a:rPr>
              <a:t>placés </a:t>
            </a:r>
            <a:r>
              <a:rPr lang="fr-FR" sz="1400" dirty="0">
                <a:latin typeface="Candara" panose="020E0502030303020204" pitchFamily="34" charset="0"/>
              </a:rPr>
              <a:t>les joueurs en rond autour des </a:t>
            </a:r>
            <a:r>
              <a:rPr lang="fr-FR" sz="1400" dirty="0" smtClean="0">
                <a:latin typeface="Candara" panose="020E0502030303020204" pitchFamily="34" charset="0"/>
              </a:rPr>
              <a:t>coupelles</a:t>
            </a:r>
            <a:r>
              <a:rPr lang="fr-FR" sz="1400" dirty="0">
                <a:latin typeface="Candara" panose="020E0502030303020204" pitchFamily="34" charset="0"/>
              </a:rPr>
              <a:t> </a:t>
            </a:r>
            <a:r>
              <a:rPr lang="fr-FR" sz="1400" dirty="0" smtClean="0">
                <a:latin typeface="Candara" panose="020E0502030303020204" pitchFamily="34" charset="0"/>
              </a:rPr>
              <a:t>ainsi qu’un arbitre désigné en amont au centre du terrain. </a:t>
            </a:r>
            <a:r>
              <a:rPr lang="fr-FR" sz="1400" dirty="0">
                <a:latin typeface="Candara" panose="020E0502030303020204" pitchFamily="34" charset="0"/>
              </a:rPr>
              <a:t>Les joueurs autour devaient réaliser les consignes </a:t>
            </a:r>
            <a:r>
              <a:rPr lang="fr-FR" sz="1400" dirty="0" smtClean="0">
                <a:latin typeface="Candara" panose="020E0502030303020204" pitchFamily="34" charset="0"/>
              </a:rPr>
              <a:t>énoncées </a:t>
            </a:r>
            <a:r>
              <a:rPr lang="fr-FR" sz="1400" dirty="0">
                <a:latin typeface="Candara" panose="020E0502030303020204" pitchFamily="34" charset="0"/>
              </a:rPr>
              <a:t>par l’éducateur ( ex : contrôle d’un pied passe de l’autre ). L’arbitre </a:t>
            </a:r>
            <a:r>
              <a:rPr lang="fr-FR" sz="1400" dirty="0" smtClean="0">
                <a:latin typeface="Candara" panose="020E0502030303020204" pitchFamily="34" charset="0"/>
              </a:rPr>
              <a:t>devait siffler lorsqu’un joueur effectuait une faute et justifier </a:t>
            </a:r>
            <a:r>
              <a:rPr lang="fr-FR" sz="1400" dirty="0">
                <a:latin typeface="Candara" panose="020E0502030303020204" pitchFamily="34" charset="0"/>
              </a:rPr>
              <a:t>son </a:t>
            </a:r>
            <a:r>
              <a:rPr lang="fr-FR" sz="1400" dirty="0" smtClean="0">
                <a:latin typeface="Candara" panose="020E0502030303020204" pitchFamily="34" charset="0"/>
              </a:rPr>
              <a:t>choix. </a:t>
            </a:r>
            <a:r>
              <a:rPr lang="fr-FR" sz="1400" dirty="0">
                <a:latin typeface="Candara" panose="020E0502030303020204" pitchFamily="34" charset="0"/>
              </a:rPr>
              <a:t>Le joueur ayant commis l’erreur </a:t>
            </a:r>
            <a:r>
              <a:rPr lang="fr-FR" sz="1400" dirty="0" smtClean="0">
                <a:latin typeface="Candara" panose="020E0502030303020204" pitchFamily="34" charset="0"/>
              </a:rPr>
              <a:t>passait donc </a:t>
            </a:r>
            <a:r>
              <a:rPr lang="fr-FR" sz="1400" dirty="0">
                <a:latin typeface="Candara" panose="020E0502030303020204" pitchFamily="34" charset="0"/>
              </a:rPr>
              <a:t>arbitre </a:t>
            </a:r>
            <a:r>
              <a:rPr lang="fr-FR" sz="1400" dirty="0" smtClean="0">
                <a:latin typeface="Candara" panose="020E0502030303020204" pitchFamily="34" charset="0"/>
              </a:rPr>
              <a:t>et l’arbitre prenait la place du joueur. </a:t>
            </a:r>
            <a:endParaRPr lang="fr-FR" sz="1400" dirty="0">
              <a:latin typeface="Candara" panose="020E0502030303020204" pitchFamily="34" charset="0"/>
            </a:endParaRPr>
          </a:p>
          <a:p>
            <a:r>
              <a:rPr lang="fr-FR" sz="1400" dirty="0" smtClean="0">
                <a:latin typeface="Candara" panose="020E0502030303020204" pitchFamily="34" charset="0"/>
              </a:rPr>
              <a:t>En bilan de l’activité, nous avons constaté qu’il était difficile pour nos jeunes joueurs de prendre la décision de siffler (ils n’osaient pas toujours) et également de justifier leur choix ensuite même si l’on cherchait à développer l’élocution chez l’enfant. </a:t>
            </a:r>
          </a:p>
          <a:p>
            <a:r>
              <a:rPr lang="fr-FR" sz="1400" dirty="0" smtClean="0">
                <a:latin typeface="Candara" panose="020E0502030303020204" pitchFamily="34" charset="0"/>
              </a:rPr>
              <a:t>En revanche, les enfants ont énormément appréciés ce jeu et ont montré une bonne concentration tout au long de l’atelier.</a:t>
            </a:r>
            <a:endParaRPr lang="fr-FR" sz="1400" dirty="0">
              <a:latin typeface="Candara" panose="020E0502030303020204" pitchFamily="34" charset="0"/>
            </a:endParaRPr>
          </a:p>
        </p:txBody>
      </p:sp>
      <p:pic>
        <p:nvPicPr>
          <p:cNvPr id="2" name="Image 1"/>
          <p:cNvPicPr>
            <a:picLocks noChangeAspect="1"/>
          </p:cNvPicPr>
          <p:nvPr/>
        </p:nvPicPr>
        <p:blipFill>
          <a:blip r:embed="rId3"/>
          <a:stretch>
            <a:fillRect/>
          </a:stretch>
        </p:blipFill>
        <p:spPr>
          <a:xfrm>
            <a:off x="784808" y="4508983"/>
            <a:ext cx="1428750" cy="1428750"/>
          </a:xfrm>
          <a:prstGeom prst="rect">
            <a:avLst/>
          </a:prstGeom>
        </p:spPr>
      </p:pic>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85AC5BC2-27FD-484E-BE03-9F40DDB19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10" name="Image 9">
            <a:extLst>
              <a:ext uri="{FF2B5EF4-FFF2-40B4-BE49-F238E27FC236}">
                <a16:creationId xmlns="" xmlns:a16="http://schemas.microsoft.com/office/drawing/2014/main" id="{C98530A3-6DF0-46E4-A94D-9744FE6BC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00744" y="1332557"/>
            <a:ext cx="5590512" cy="4192884"/>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164</Words>
  <Application>Microsoft Office PowerPoint</Application>
  <PresentationFormat>Grand écran</PresentationFormat>
  <Paragraphs>10</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ADMIN</cp:lastModifiedBy>
  <cp:revision>14</cp:revision>
  <dcterms:created xsi:type="dcterms:W3CDTF">2021-08-11T14:51:11Z</dcterms:created>
  <dcterms:modified xsi:type="dcterms:W3CDTF">2021-12-03T16:54:00Z</dcterms:modified>
</cp:coreProperties>
</file>