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initials="J" lastIdx="1" clrIdx="0">
    <p:extLst>
      <p:ext uri="{19B8F6BF-5375-455C-9EA6-DF929625EA0E}">
        <p15:presenceInfo xmlns:p15="http://schemas.microsoft.com/office/powerpoint/2012/main" userId="03ba3ec2bb1781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1T20:56:48.184" idx="1">
    <p:pos x="7680" y="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11/01/2022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11/01/2022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1"/>
          <p:cNvSpPr/>
          <p:nvPr/>
        </p:nvSpPr>
        <p:spPr>
          <a:xfrm>
            <a:off x="2461846" y="2967335"/>
            <a:ext cx="6682154" cy="461665"/>
          </a:xfrm>
          <a:prstGeom prst="rect">
            <a:avLst/>
          </a:prstGeom>
        </p:spPr>
        <p:txBody>
          <a:bodyPr wrap="square">
            <a:spAutoFit/>
          </a:bodyPr>
          <a:lstStyle/>
          <a:p>
            <a:pPr algn="ctr" eaLnBrk="0" fontAlgn="base" hangingPunct="0">
              <a:spcBef>
                <a:spcPct val="0"/>
              </a:spcBef>
              <a:spcAft>
                <a:spcPct val="0"/>
              </a:spcAft>
            </a:pPr>
            <a:r>
              <a:rPr lang="fr-FR" sz="1200" b="1" dirty="0" smtClean="0">
                <a:latin typeface="Times" pitchFamily="18" charset="0"/>
              </a:rPr>
              <a:t>« </a:t>
            </a:r>
            <a:r>
              <a:rPr lang="fr-FR" sz="1200" b="1" i="1" dirty="0" smtClean="0">
                <a:latin typeface="Times" pitchFamily="18" charset="0"/>
              </a:rPr>
              <a:t>Rassembler </a:t>
            </a:r>
            <a:r>
              <a:rPr lang="fr-FR" sz="1200" b="1" i="1" dirty="0">
                <a:latin typeface="Times" pitchFamily="18" charset="0"/>
              </a:rPr>
              <a:t>l’ensemble des acteurs du </a:t>
            </a:r>
            <a:r>
              <a:rPr lang="fr-FR" sz="1200" b="1" i="1" dirty="0" smtClean="0">
                <a:latin typeface="Times" pitchFamily="18" charset="0"/>
              </a:rPr>
              <a:t>club pour consolider notre projet associatif </a:t>
            </a:r>
            <a:r>
              <a:rPr lang="fr-FR" sz="1200" b="1" i="1" dirty="0">
                <a:latin typeface="Times" pitchFamily="18" charset="0"/>
              </a:rPr>
              <a:t>et sensibiliser à la différence et aux pratiques diverses autour de la </a:t>
            </a:r>
            <a:r>
              <a:rPr lang="fr-FR" sz="1200" b="1" i="1" dirty="0" smtClean="0">
                <a:latin typeface="Times" pitchFamily="18" charset="0"/>
              </a:rPr>
              <a:t>fête </a:t>
            </a:r>
            <a:r>
              <a:rPr lang="fr-FR" sz="1200" b="1" i="1" dirty="0">
                <a:latin typeface="Times" pitchFamily="18" charset="0"/>
              </a:rPr>
              <a:t>de Noël </a:t>
            </a:r>
            <a:r>
              <a:rPr lang="fr-FR" sz="1200" b="1" i="1" dirty="0" smtClean="0">
                <a:latin typeface="Times" pitchFamily="18" charset="0"/>
              </a:rPr>
              <a:t> </a:t>
            </a:r>
            <a:r>
              <a:rPr lang="fr-FR" sz="1200" b="1" i="1" dirty="0">
                <a:latin typeface="Times" pitchFamily="18" charset="0"/>
              </a:rPr>
              <a:t>de l’école de </a:t>
            </a:r>
            <a:r>
              <a:rPr lang="fr-FR" sz="1200" b="1" i="1" dirty="0" smtClean="0">
                <a:latin typeface="Times" pitchFamily="18" charset="0"/>
              </a:rPr>
              <a:t>football »</a:t>
            </a:r>
            <a:endParaRPr lang="fr-FR" sz="1200" b="1" i="1" dirty="0">
              <a:latin typeface="Times" pitchFamily="18" charset="0"/>
            </a:endParaRPr>
          </a:p>
        </p:txBody>
      </p:sp>
      <p:sp>
        <p:nvSpPr>
          <p:cNvPr id="3" name="Rectangle 2"/>
          <p:cNvSpPr/>
          <p:nvPr/>
        </p:nvSpPr>
        <p:spPr>
          <a:xfrm>
            <a:off x="5029200" y="855785"/>
            <a:ext cx="2121877" cy="46892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t>6</a:t>
            </a:r>
            <a:r>
              <a:rPr lang="fr-FR" b="1" dirty="0" smtClean="0"/>
              <a:t>5</a:t>
            </a:r>
            <a:endParaRPr lang="fr-FR" b="1" dirty="0"/>
          </a:p>
        </p:txBody>
      </p:sp>
      <p:sp>
        <p:nvSpPr>
          <p:cNvPr id="4" name="Rectangle 3"/>
          <p:cNvSpPr/>
          <p:nvPr/>
        </p:nvSpPr>
        <p:spPr>
          <a:xfrm>
            <a:off x="7608277" y="890954"/>
            <a:ext cx="1535723" cy="4337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b="1" dirty="0" smtClean="0"/>
              <a:t>Le bien vivre ensemble</a:t>
            </a:r>
          </a:p>
          <a:p>
            <a:pPr algn="ctr"/>
            <a:r>
              <a:rPr lang="fr-FR" sz="1100" b="1" dirty="0" smtClean="0"/>
              <a:t>Engagement Citoyen</a:t>
            </a:r>
            <a:endParaRPr lang="fr-FR" sz="1100" b="1" dirty="0"/>
          </a:p>
        </p:txBody>
      </p:sp>
      <p:sp>
        <p:nvSpPr>
          <p:cNvPr id="6" name="Rectangle 5"/>
          <p:cNvSpPr/>
          <p:nvPr/>
        </p:nvSpPr>
        <p:spPr>
          <a:xfrm>
            <a:off x="3048000" y="2004645"/>
            <a:ext cx="1523999" cy="6344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SMS Football L’Herbergement</a:t>
            </a:r>
            <a:endParaRPr lang="fr-FR" sz="1400" b="1" dirty="0"/>
          </a:p>
        </p:txBody>
      </p:sp>
      <p:sp>
        <p:nvSpPr>
          <p:cNvPr id="7" name="Rectangle 6"/>
          <p:cNvSpPr/>
          <p:nvPr/>
        </p:nvSpPr>
        <p:spPr>
          <a:xfrm>
            <a:off x="5111261" y="2004645"/>
            <a:ext cx="1934307" cy="6344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t>U6 à U13</a:t>
            </a:r>
            <a:endParaRPr lang="fr-FR" b="1" dirty="0"/>
          </a:p>
        </p:txBody>
      </p:sp>
      <p:sp>
        <p:nvSpPr>
          <p:cNvPr id="8" name="Rectangle 7"/>
          <p:cNvSpPr/>
          <p:nvPr/>
        </p:nvSpPr>
        <p:spPr>
          <a:xfrm>
            <a:off x="7619999" y="2004645"/>
            <a:ext cx="1524001" cy="6344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Festi-Foot </a:t>
            </a:r>
          </a:p>
          <a:p>
            <a:pPr algn="ctr"/>
            <a:r>
              <a:rPr lang="fr-FR" sz="1400" b="1" dirty="0" smtClean="0"/>
              <a:t>« Spécial Noël » </a:t>
            </a:r>
            <a:endParaRPr lang="fr-FR" sz="1400" b="1" dirty="0"/>
          </a:p>
        </p:txBody>
      </p:sp>
      <p:sp>
        <p:nvSpPr>
          <p:cNvPr id="11" name="Rectangle 10"/>
          <p:cNvSpPr/>
          <p:nvPr/>
        </p:nvSpPr>
        <p:spPr>
          <a:xfrm>
            <a:off x="2461846" y="3490554"/>
            <a:ext cx="6682153" cy="27812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eaLnBrk="0" fontAlgn="base" hangingPunct="0">
              <a:spcBef>
                <a:spcPct val="0"/>
              </a:spcBef>
              <a:spcAft>
                <a:spcPct val="0"/>
              </a:spcAft>
            </a:pPr>
            <a:r>
              <a:rPr lang="fr-FR" sz="1000" b="1" dirty="0">
                <a:solidFill>
                  <a:prstClr val="black"/>
                </a:solidFill>
                <a:latin typeface="Times" pitchFamily="18" charset="0"/>
              </a:rPr>
              <a:t>Le samedi 18 décembre avait lieu au complexe sportif de l’Herbergement, le « Festi-foot de Noël » organisé tous les ans par l’école de football en étroite collaboration avec la « commission fête » du club et la commission « arbitrage »,</a:t>
            </a:r>
          </a:p>
          <a:p>
            <a:pPr lvl="0" eaLnBrk="0" fontAlgn="base" hangingPunct="0">
              <a:spcBef>
                <a:spcPct val="0"/>
              </a:spcBef>
              <a:spcAft>
                <a:spcPct val="0"/>
              </a:spcAft>
            </a:pPr>
            <a:r>
              <a:rPr lang="fr-FR" sz="1000" b="1" dirty="0">
                <a:solidFill>
                  <a:prstClr val="black"/>
                </a:solidFill>
                <a:latin typeface="Times" pitchFamily="18" charset="0"/>
              </a:rPr>
              <a:t>L’idée est de rassembler l’ensemble des acteurs du club (joueurs de U6 aux Loisirs, en passant par les seniors garçons et filles, nos sponsors, partenaires et municipalité) où les enfants de l’école de football restent au centre de cette journée !</a:t>
            </a:r>
          </a:p>
          <a:p>
            <a:pPr lvl="0" eaLnBrk="0" fontAlgn="base" hangingPunct="0">
              <a:spcBef>
                <a:spcPct val="0"/>
              </a:spcBef>
              <a:spcAft>
                <a:spcPct val="0"/>
              </a:spcAft>
            </a:pPr>
            <a:r>
              <a:rPr lang="fr-FR" sz="1000" b="1" dirty="0">
                <a:solidFill>
                  <a:prstClr val="black"/>
                </a:solidFill>
                <a:latin typeface="Times" pitchFamily="18" charset="0"/>
              </a:rPr>
              <a:t>Une animation sportive qui alterne des matchs de 3c3 et des ateliers éducatifs !</a:t>
            </a:r>
          </a:p>
          <a:p>
            <a:pPr lvl="0" eaLnBrk="0" fontAlgn="base" hangingPunct="0">
              <a:spcBef>
                <a:spcPct val="0"/>
              </a:spcBef>
              <a:spcAft>
                <a:spcPct val="0"/>
              </a:spcAft>
            </a:pPr>
            <a:r>
              <a:rPr lang="fr-FR" sz="1000" b="1" dirty="0">
                <a:solidFill>
                  <a:prstClr val="black"/>
                </a:solidFill>
                <a:latin typeface="Times" pitchFamily="18" charset="0"/>
              </a:rPr>
              <a:t>Pour cette année, 4 ateliers : </a:t>
            </a:r>
          </a:p>
          <a:p>
            <a:pPr marL="171450" lvl="0" indent="-171450" eaLnBrk="0" fontAlgn="base" hangingPunct="0">
              <a:spcBef>
                <a:spcPct val="0"/>
              </a:spcBef>
              <a:spcAft>
                <a:spcPct val="0"/>
              </a:spcAft>
              <a:buFontTx/>
              <a:buChar char="-"/>
            </a:pPr>
            <a:r>
              <a:rPr lang="fr-FR" sz="1000" b="1" dirty="0">
                <a:solidFill>
                  <a:prstClr val="black"/>
                </a:solidFill>
                <a:latin typeface="Times" pitchFamily="18" charset="0"/>
              </a:rPr>
              <a:t>la découverte du « Feet-ball » ou « foot pétanque » = nouvelle pratique qui demande concentration et application</a:t>
            </a:r>
          </a:p>
          <a:p>
            <a:pPr marL="171450" lvl="0" indent="-171450" eaLnBrk="0" fontAlgn="base" hangingPunct="0">
              <a:spcBef>
                <a:spcPct val="0"/>
              </a:spcBef>
              <a:spcAft>
                <a:spcPct val="0"/>
              </a:spcAft>
              <a:buFontTx/>
              <a:buChar char="-"/>
            </a:pPr>
            <a:r>
              <a:rPr lang="fr-FR" sz="1000" b="1" dirty="0">
                <a:solidFill>
                  <a:prstClr val="black"/>
                </a:solidFill>
                <a:latin typeface="Times" pitchFamily="18" charset="0"/>
              </a:rPr>
              <a:t>La « roue du PEF » avec ses questions sur la santé, la citoyenneté, l’environnement, le fair-play, la culture foot… </a:t>
            </a:r>
          </a:p>
          <a:p>
            <a:pPr marL="171450" lvl="0" indent="-171450" eaLnBrk="0" fontAlgn="base" hangingPunct="0">
              <a:spcBef>
                <a:spcPct val="0"/>
              </a:spcBef>
              <a:spcAft>
                <a:spcPct val="0"/>
              </a:spcAft>
              <a:buFontTx/>
              <a:buChar char="-"/>
            </a:pPr>
            <a:r>
              <a:rPr lang="fr-FR" sz="1000" b="1" dirty="0">
                <a:solidFill>
                  <a:prstClr val="black"/>
                </a:solidFill>
                <a:latin typeface="Times" pitchFamily="18" charset="0"/>
              </a:rPr>
              <a:t>Le stand « ARBITRAGE » et son jeu de l’oie sur la sensibilisation aux règles du jeu et aux comportements</a:t>
            </a:r>
          </a:p>
          <a:p>
            <a:pPr marL="171450" lvl="0" indent="-171450" eaLnBrk="0" fontAlgn="base" hangingPunct="0">
              <a:spcBef>
                <a:spcPct val="0"/>
              </a:spcBef>
              <a:spcAft>
                <a:spcPct val="0"/>
              </a:spcAft>
              <a:buFontTx/>
              <a:buChar char="-"/>
            </a:pPr>
            <a:r>
              <a:rPr lang="fr-FR" sz="1000" b="1" dirty="0">
                <a:solidFill>
                  <a:prstClr val="black"/>
                </a:solidFill>
                <a:latin typeface="Times" pitchFamily="18" charset="0"/>
              </a:rPr>
              <a:t>L’atelier « CECI-FOOT » qui a permis de sensibiliser sur la différence et le handicap</a:t>
            </a:r>
          </a:p>
          <a:p>
            <a:pPr marL="171450" lvl="0" indent="-171450" eaLnBrk="0" fontAlgn="base" hangingPunct="0">
              <a:spcBef>
                <a:spcPct val="0"/>
              </a:spcBef>
              <a:spcAft>
                <a:spcPct val="0"/>
              </a:spcAft>
              <a:buFontTx/>
              <a:buChar char="-"/>
            </a:pPr>
            <a:endParaRPr lang="fr-FR" sz="1000" b="1" dirty="0">
              <a:solidFill>
                <a:prstClr val="black"/>
              </a:solidFill>
              <a:latin typeface="Times" pitchFamily="18" charset="0"/>
            </a:endParaRPr>
          </a:p>
          <a:p>
            <a:pPr lvl="0" eaLnBrk="0" fontAlgn="base" hangingPunct="0">
              <a:spcBef>
                <a:spcPct val="0"/>
              </a:spcBef>
              <a:spcAft>
                <a:spcPct val="0"/>
              </a:spcAft>
            </a:pPr>
            <a:r>
              <a:rPr lang="fr-FR" sz="1000" b="1" dirty="0">
                <a:solidFill>
                  <a:prstClr val="black"/>
                </a:solidFill>
                <a:latin typeface="Times" pitchFamily="18" charset="0"/>
              </a:rPr>
              <a:t>Bien-sûr, la visite du « Père Noël » fût appréciée de tous, les petits comme les grands !</a:t>
            </a:r>
          </a:p>
          <a:p>
            <a:pPr lvl="0" eaLnBrk="0" fontAlgn="base" hangingPunct="0">
              <a:spcBef>
                <a:spcPct val="0"/>
              </a:spcBef>
              <a:spcAft>
                <a:spcPct val="0"/>
              </a:spcAft>
            </a:pPr>
            <a:r>
              <a:rPr lang="fr-FR" sz="1000" b="1" dirty="0">
                <a:solidFill>
                  <a:prstClr val="black"/>
                </a:solidFill>
                <a:latin typeface="Times" pitchFamily="18" charset="0"/>
              </a:rPr>
              <a:t>Sans oublier, le stand « tir ou bâche de précision » avec des lots « boutique du club » présente lors de cette journée !</a:t>
            </a:r>
          </a:p>
          <a:p>
            <a:pPr marL="171450" lvl="0" indent="-171450" eaLnBrk="0" fontAlgn="base" hangingPunct="0">
              <a:spcBef>
                <a:spcPct val="0"/>
              </a:spcBef>
              <a:spcAft>
                <a:spcPct val="0"/>
              </a:spcAft>
              <a:buFontTx/>
              <a:buChar char="-"/>
            </a:pPr>
            <a:endParaRPr lang="fr-FR" sz="1000" b="1" dirty="0">
              <a:solidFill>
                <a:prstClr val="black"/>
              </a:solidFill>
              <a:latin typeface="Times" pitchFamily="18" charset="0"/>
            </a:endParaRPr>
          </a:p>
          <a:p>
            <a:pPr lvl="0" eaLnBrk="0" fontAlgn="base" hangingPunct="0">
              <a:spcBef>
                <a:spcPct val="0"/>
              </a:spcBef>
              <a:spcAft>
                <a:spcPct val="0"/>
              </a:spcAft>
            </a:pPr>
            <a:r>
              <a:rPr lang="fr-FR" sz="1000" b="1" dirty="0">
                <a:solidFill>
                  <a:prstClr val="black"/>
                </a:solidFill>
                <a:latin typeface="Times" pitchFamily="18" charset="0"/>
              </a:rPr>
              <a:t>Une journée de partage, d’échanges, de rires, de sourires qui nous a permis de nous évader le temps d’une journée !</a:t>
            </a:r>
          </a:p>
          <a:p>
            <a:pPr lvl="0" eaLnBrk="0" fontAlgn="base" hangingPunct="0">
              <a:spcBef>
                <a:spcPct val="0"/>
              </a:spcBef>
              <a:spcAft>
                <a:spcPct val="0"/>
              </a:spcAft>
            </a:pPr>
            <a:r>
              <a:rPr lang="fr-FR" sz="1000" b="1" dirty="0">
                <a:solidFill>
                  <a:prstClr val="black"/>
                </a:solidFill>
                <a:latin typeface="Times" pitchFamily="18" charset="0"/>
              </a:rPr>
              <a:t>Un grand MERCI à notre Municipalité qui nous a permis de réaliser cette journée, avec un protocole « Covid » respecté ! Merci à notre partenaire du District de Vendée de football pour le « PRÊTS » du matériel !</a:t>
            </a:r>
            <a:endParaRPr lang="fr-FR" sz="1000" b="1" dirty="0">
              <a:solidFill>
                <a:prstClr val="black"/>
              </a:solidFill>
              <a:latin typeface="Times" pitchFamily="18" charset="0"/>
            </a:endParaRPr>
          </a:p>
        </p:txBody>
      </p:sp>
      <p:sp>
        <p:nvSpPr>
          <p:cNvPr id="12" name="Rectangle 11"/>
          <p:cNvSpPr/>
          <p:nvPr/>
        </p:nvSpPr>
        <p:spPr>
          <a:xfrm>
            <a:off x="1066800" y="2152581"/>
            <a:ext cx="1606061" cy="4337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000" b="1" dirty="0" smtClean="0"/>
              <a:t>Samedi 18 décembre 2021 </a:t>
            </a:r>
            <a:endParaRPr lang="fr-FR" sz="1000" b="1" dirty="0"/>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p:cNvPicPr>
            <a:picLocks noChangeAspect="1"/>
          </p:cNvPicPr>
          <p:nvPr/>
        </p:nvPicPr>
        <p:blipFill>
          <a:blip r:embed="rId3"/>
          <a:stretch>
            <a:fillRect/>
          </a:stretch>
        </p:blipFill>
        <p:spPr>
          <a:xfrm>
            <a:off x="2221523" y="853932"/>
            <a:ext cx="1754539" cy="1070197"/>
          </a:xfrm>
          <a:prstGeom prst="rect">
            <a:avLst/>
          </a:prstGeom>
        </p:spPr>
      </p:pic>
      <p:pic>
        <p:nvPicPr>
          <p:cNvPr id="4" name="Image 3"/>
          <p:cNvPicPr>
            <a:picLocks noChangeAspect="1"/>
          </p:cNvPicPr>
          <p:nvPr/>
        </p:nvPicPr>
        <p:blipFill>
          <a:blip r:embed="rId4"/>
          <a:stretch>
            <a:fillRect/>
          </a:stretch>
        </p:blipFill>
        <p:spPr>
          <a:xfrm>
            <a:off x="3868615" y="2573905"/>
            <a:ext cx="2842588" cy="1739305"/>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31" y="2007812"/>
            <a:ext cx="3294182" cy="1567726"/>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8615" y="770249"/>
            <a:ext cx="2842588" cy="1803656"/>
          </a:xfrm>
          <a:prstGeom prst="rect">
            <a:avLst/>
          </a:prstGeom>
        </p:spPr>
      </p:pic>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1202" y="770250"/>
            <a:ext cx="2819659" cy="1803656"/>
          </a:xfrm>
          <a:prstGeom prst="rect">
            <a:avLst/>
          </a:prstGeom>
        </p:spPr>
      </p:pic>
      <p:pic>
        <p:nvPicPr>
          <p:cNvPr id="9" name="Image 8"/>
          <p:cNvPicPr>
            <a:picLocks noChangeAspect="1"/>
          </p:cNvPicPr>
          <p:nvPr/>
        </p:nvPicPr>
        <p:blipFill>
          <a:blip r:embed="rId8"/>
          <a:stretch>
            <a:fillRect/>
          </a:stretch>
        </p:blipFill>
        <p:spPr>
          <a:xfrm>
            <a:off x="6711202" y="2599188"/>
            <a:ext cx="2819659" cy="1688738"/>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431" y="3575539"/>
            <a:ext cx="3294183" cy="1475343"/>
          </a:xfrm>
          <a:prstGeom prst="rect">
            <a:avLst/>
          </a:prstGeom>
        </p:spPr>
      </p:pic>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8614" y="4313210"/>
            <a:ext cx="2842588" cy="1946913"/>
          </a:xfrm>
          <a:prstGeom prst="rect">
            <a:avLst/>
          </a:prstGeom>
        </p:spPr>
      </p:pic>
      <p:pic>
        <p:nvPicPr>
          <p:cNvPr id="12" name="Imag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11201" y="4287926"/>
            <a:ext cx="2819660" cy="1972197"/>
          </a:xfrm>
          <a:prstGeom prst="rect">
            <a:avLst/>
          </a:prstGeom>
        </p:spPr>
      </p:pic>
      <p:pic>
        <p:nvPicPr>
          <p:cNvPr id="13" name="Imag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430" y="5076166"/>
            <a:ext cx="3294183" cy="1185244"/>
          </a:xfrm>
          <a:prstGeom prst="rect">
            <a:avLst/>
          </a:prstGeom>
        </p:spPr>
      </p:pic>
      <p:pic>
        <p:nvPicPr>
          <p:cNvPr id="14" name="Imag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861" y="2599188"/>
            <a:ext cx="2142482" cy="1714020"/>
          </a:xfrm>
          <a:prstGeom prst="rect">
            <a:avLst/>
          </a:prstGeom>
        </p:spPr>
      </p:pic>
      <p:pic>
        <p:nvPicPr>
          <p:cNvPr id="15" name="Imag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30861" y="4313208"/>
            <a:ext cx="2142482" cy="1946915"/>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34</Words>
  <Application>Microsoft Office PowerPoint</Application>
  <PresentationFormat>Grand écran</PresentationFormat>
  <Paragraphs>23</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Times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Jeff</cp:lastModifiedBy>
  <cp:revision>8</cp:revision>
  <dcterms:created xsi:type="dcterms:W3CDTF">2021-08-11T14:51:11Z</dcterms:created>
  <dcterms:modified xsi:type="dcterms:W3CDTF">2022-01-11T20:33:16Z</dcterms:modified>
</cp:coreProperties>
</file>