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325" r:id="rId2"/>
    <p:sldId id="4326" r:id="rId3"/>
    <p:sldId id="4327" r:id="rId4"/>
    <p:sldId id="432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FF"/>
    <a:srgbClr val="00B050"/>
    <a:srgbClr val="ED1B24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1FAEC-E429-42B3-B5F4-9287F48AB379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68F6E-C97E-475B-8F0A-81E7AF5161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29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B7E56-AE2A-44BC-9FA3-FEFF6EF35A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99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B7E56-AE2A-44BC-9FA3-FEFF6EF35A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932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74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3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569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6"/>
          <p:cNvSpPr>
            <a:spLocks noGrp="1"/>
          </p:cNvSpPr>
          <p:nvPr>
            <p:ph type="body" sz="quarter" idx="17" hasCustomPrompt="1"/>
          </p:nvPr>
        </p:nvSpPr>
        <p:spPr>
          <a:xfrm>
            <a:off x="749808" y="776329"/>
            <a:ext cx="5437632" cy="1107996"/>
          </a:xfrm>
        </p:spPr>
        <p:txBody>
          <a:bodyPr/>
          <a:lstStyle>
            <a:lvl1pPr>
              <a:defRPr sz="3600" b="1">
                <a:solidFill>
                  <a:srgbClr val="D11D0F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SOUS TITRE</a:t>
            </a:r>
          </a:p>
          <a:p>
            <a:pPr lvl="0"/>
            <a:r>
              <a:rPr lang="fr-FR" dirty="0"/>
              <a:t>SUR DEUX LIGNES</a:t>
            </a:r>
          </a:p>
        </p:txBody>
      </p:sp>
      <p:sp>
        <p:nvSpPr>
          <p:cNvPr id="13" name="Espace réservé du texte 6"/>
          <p:cNvSpPr>
            <a:spLocks noGrp="1"/>
          </p:cNvSpPr>
          <p:nvPr>
            <p:ph type="body" sz="quarter" idx="18" hasCustomPrompt="1"/>
          </p:nvPr>
        </p:nvSpPr>
        <p:spPr>
          <a:xfrm>
            <a:off x="744072" y="2246114"/>
            <a:ext cx="5437632" cy="369332"/>
          </a:xfrm>
        </p:spPr>
        <p:txBody>
          <a:bodyPr/>
          <a:lstStyle>
            <a:lvl1pPr>
              <a:defRPr sz="1200" b="1">
                <a:solidFill>
                  <a:srgbClr val="003287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ODI DOLUPTAT DOLUPIT PRATIATI DI VOLUPTATE VID MIL IMILIAM SENT LAM, IUS</a:t>
            </a:r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9" hasCustomPrompt="1"/>
          </p:nvPr>
        </p:nvSpPr>
        <p:spPr>
          <a:xfrm>
            <a:off x="744072" y="2880360"/>
            <a:ext cx="4806874" cy="2369880"/>
          </a:xfrm>
        </p:spPr>
        <p:txBody>
          <a:bodyPr/>
          <a:lstStyle>
            <a:lvl1pPr>
              <a:lnSpc>
                <a:spcPts val="2640"/>
              </a:lnSpc>
              <a:defRPr sz="1200" b="0">
                <a:solidFill>
                  <a:srgbClr val="003287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 err="1"/>
              <a:t>Quae</a:t>
            </a:r>
            <a:r>
              <a:rPr lang="fr-FR" dirty="0"/>
              <a:t> et </a:t>
            </a:r>
            <a:r>
              <a:rPr lang="fr-FR" dirty="0" err="1"/>
              <a:t>pa</a:t>
            </a:r>
            <a:r>
              <a:rPr lang="fr-FR" dirty="0"/>
              <a:t> </a:t>
            </a:r>
            <a:r>
              <a:rPr lang="fr-FR" dirty="0" err="1"/>
              <a:t>eatur</a:t>
            </a:r>
            <a:r>
              <a:rPr lang="fr-FR" dirty="0"/>
              <a:t>, </a:t>
            </a:r>
            <a:r>
              <a:rPr lang="fr-FR" dirty="0" err="1"/>
              <a:t>quae</a:t>
            </a:r>
            <a:r>
              <a:rPr lang="fr-FR" dirty="0"/>
              <a:t> </a:t>
            </a:r>
            <a:r>
              <a:rPr lang="fr-FR" dirty="0" err="1"/>
              <a:t>cusantis</a:t>
            </a:r>
            <a:r>
              <a:rPr lang="fr-FR" dirty="0"/>
              <a:t> </a:t>
            </a:r>
            <a:r>
              <a:rPr lang="fr-FR" dirty="0" err="1"/>
              <a:t>parum</a:t>
            </a:r>
            <a:r>
              <a:rPr lang="fr-FR" dirty="0"/>
              <a:t> </a:t>
            </a:r>
            <a:r>
              <a:rPr lang="fr-FR" dirty="0" err="1"/>
              <a:t>inihitiur</a:t>
            </a:r>
            <a:r>
              <a:rPr lang="fr-FR" dirty="0"/>
              <a:t> </a:t>
            </a:r>
            <a:r>
              <a:rPr lang="fr-FR" dirty="0" err="1"/>
              <a:t>re</a:t>
            </a:r>
            <a:r>
              <a:rPr lang="fr-FR" dirty="0"/>
              <a:t> </a:t>
            </a:r>
            <a:r>
              <a:rPr lang="fr-FR" dirty="0" err="1"/>
              <a:t>veliquatis</a:t>
            </a:r>
            <a:r>
              <a:rPr lang="fr-FR" dirty="0"/>
              <a:t> </a:t>
            </a:r>
            <a:r>
              <a:rPr lang="fr-FR" dirty="0" err="1"/>
              <a:t>ducid</a:t>
            </a:r>
            <a:r>
              <a:rPr lang="fr-FR" dirty="0"/>
              <a:t> mi, </a:t>
            </a:r>
            <a:r>
              <a:rPr lang="fr-FR" dirty="0" err="1"/>
              <a:t>soluptas</a:t>
            </a:r>
            <a:r>
              <a:rPr lang="fr-FR" dirty="0"/>
              <a:t> </a:t>
            </a:r>
            <a:r>
              <a:rPr lang="fr-FR" dirty="0" err="1"/>
              <a:t>entotatus</a:t>
            </a:r>
            <a:r>
              <a:rPr lang="fr-FR" dirty="0"/>
              <a:t> </a:t>
            </a:r>
            <a:r>
              <a:rPr lang="fr-FR" dirty="0" err="1"/>
              <a:t>serspit</a:t>
            </a:r>
            <a:r>
              <a:rPr lang="fr-FR" dirty="0"/>
              <a:t> </a:t>
            </a:r>
            <a:r>
              <a:rPr lang="fr-FR" dirty="0" err="1"/>
              <a:t>dicabo</a:t>
            </a:r>
            <a:r>
              <a:rPr lang="fr-FR" dirty="0"/>
              <a:t>. </a:t>
            </a:r>
            <a:r>
              <a:rPr lang="fr-FR" dirty="0" err="1"/>
              <a:t>Niamusc</a:t>
            </a:r>
            <a:r>
              <a:rPr lang="fr-FR" dirty="0"/>
              <a:t> </a:t>
            </a:r>
            <a:r>
              <a:rPr lang="fr-FR" dirty="0" err="1"/>
              <a:t>iliquidebis</a:t>
            </a:r>
            <a:r>
              <a:rPr lang="fr-FR" dirty="0"/>
              <a:t> </a:t>
            </a:r>
            <a:r>
              <a:rPr lang="fr-FR" dirty="0" err="1"/>
              <a:t>alitatis</a:t>
            </a:r>
            <a:r>
              <a:rPr lang="fr-FR" dirty="0"/>
              <a:t> </a:t>
            </a:r>
            <a:r>
              <a:rPr lang="fr-FR" dirty="0" err="1"/>
              <a:t>reiciti</a:t>
            </a:r>
            <a:r>
              <a:rPr lang="fr-FR" dirty="0"/>
              <a:t> </a:t>
            </a:r>
            <a:r>
              <a:rPr lang="fr-FR" dirty="0" err="1"/>
              <a:t>conseque</a:t>
            </a:r>
            <a:r>
              <a:rPr lang="fr-FR" dirty="0"/>
              <a:t> </a:t>
            </a:r>
            <a:r>
              <a:rPr lang="fr-FR" dirty="0" err="1"/>
              <a:t>delis</a:t>
            </a:r>
            <a:r>
              <a:rPr lang="fr-FR" dirty="0"/>
              <a:t> </a:t>
            </a:r>
            <a:r>
              <a:rPr lang="fr-FR" dirty="0" err="1"/>
              <a:t>sam</a:t>
            </a:r>
            <a:r>
              <a:rPr lang="fr-FR" dirty="0"/>
              <a:t> </a:t>
            </a:r>
            <a:r>
              <a:rPr lang="fr-FR" dirty="0" err="1"/>
              <a:t>sam</a:t>
            </a:r>
            <a:r>
              <a:rPr lang="fr-FR" dirty="0"/>
              <a:t>, qui </a:t>
            </a:r>
            <a:r>
              <a:rPr lang="fr-FR" dirty="0" err="1"/>
              <a:t>blam</a:t>
            </a:r>
            <a:r>
              <a:rPr lang="fr-FR" dirty="0"/>
              <a:t> </a:t>
            </a:r>
            <a:r>
              <a:rPr lang="fr-FR" dirty="0" err="1"/>
              <a:t>dusti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mi, ut </a:t>
            </a:r>
            <a:r>
              <a:rPr lang="fr-FR" dirty="0" err="1"/>
              <a:t>re</a:t>
            </a:r>
            <a:r>
              <a:rPr lang="fr-FR" dirty="0"/>
              <a:t> </a:t>
            </a:r>
            <a:r>
              <a:rPr lang="fr-FR" dirty="0" err="1"/>
              <a:t>sim</a:t>
            </a:r>
            <a:r>
              <a:rPr lang="fr-FR" dirty="0"/>
              <a:t> </a:t>
            </a:r>
            <a:r>
              <a:rPr lang="fr-FR" dirty="0" err="1"/>
              <a:t>facea</a:t>
            </a:r>
            <a:r>
              <a:rPr lang="fr-FR" dirty="0"/>
              <a:t> </a:t>
            </a:r>
            <a:r>
              <a:rPr lang="fr-FR" dirty="0" err="1"/>
              <a:t>vene</a:t>
            </a:r>
            <a:r>
              <a:rPr lang="fr-FR" dirty="0"/>
              <a:t> con </a:t>
            </a:r>
            <a:r>
              <a:rPr lang="fr-FR" dirty="0" err="1"/>
              <a:t>parum</a:t>
            </a:r>
            <a:r>
              <a:rPr lang="fr-FR" dirty="0"/>
              <a:t>, </a:t>
            </a:r>
            <a:r>
              <a:rPr lang="fr-FR" dirty="0" err="1"/>
              <a:t>core</a:t>
            </a:r>
            <a:r>
              <a:rPr lang="fr-FR" dirty="0"/>
              <a:t> </a:t>
            </a:r>
            <a:r>
              <a:rPr lang="fr-FR" dirty="0" err="1"/>
              <a:t>nihicto</a:t>
            </a:r>
            <a:r>
              <a:rPr lang="fr-FR" dirty="0"/>
              <a:t> </a:t>
            </a:r>
            <a:r>
              <a:rPr lang="fr-FR" dirty="0" err="1"/>
              <a:t>eseque</a:t>
            </a:r>
            <a:r>
              <a:rPr lang="fr-FR" dirty="0"/>
              <a:t> </a:t>
            </a:r>
            <a:r>
              <a:rPr lang="fr-FR" dirty="0" err="1"/>
              <a:t>andipsa</a:t>
            </a:r>
            <a:r>
              <a:rPr lang="fr-FR" dirty="0"/>
              <a:t> </a:t>
            </a:r>
            <a:r>
              <a:rPr lang="fr-FR" dirty="0" err="1"/>
              <a:t>ndanienditio</a:t>
            </a:r>
            <a:r>
              <a:rPr lang="fr-FR" dirty="0"/>
              <a:t> te </a:t>
            </a:r>
            <a:r>
              <a:rPr lang="fr-FR" dirty="0" err="1"/>
              <a:t>invelluptia</a:t>
            </a:r>
            <a:r>
              <a:rPr lang="fr-FR" dirty="0"/>
              <a:t> </a:t>
            </a:r>
            <a:r>
              <a:rPr lang="fr-FR" dirty="0" err="1"/>
              <a:t>nobitibus</a:t>
            </a:r>
            <a:r>
              <a:rPr lang="fr-FR" dirty="0"/>
              <a:t>, te es </a:t>
            </a:r>
            <a:r>
              <a:rPr lang="fr-FR" dirty="0" err="1"/>
              <a:t>rae</a:t>
            </a:r>
            <a:r>
              <a:rPr lang="fr-FR" dirty="0"/>
              <a:t> es </a:t>
            </a:r>
            <a:r>
              <a:rPr lang="fr-FR" dirty="0" err="1"/>
              <a:t>eume</a:t>
            </a:r>
            <a:r>
              <a:rPr lang="fr-FR" dirty="0"/>
              <a:t> </a:t>
            </a:r>
            <a:r>
              <a:rPr lang="fr-FR" dirty="0" err="1"/>
              <a:t>nis</a:t>
            </a:r>
            <a:r>
              <a:rPr lang="fr-FR" dirty="0"/>
              <a:t> </a:t>
            </a:r>
            <a:r>
              <a:rPr lang="fr-FR" dirty="0" err="1"/>
              <a:t>excearc</a:t>
            </a:r>
            <a:r>
              <a:rPr lang="fr-FR" dirty="0"/>
              <a:t> </a:t>
            </a:r>
            <a:r>
              <a:rPr lang="fr-FR" dirty="0" err="1"/>
              <a:t>hicate</a:t>
            </a:r>
            <a:r>
              <a:rPr lang="fr-FR" dirty="0"/>
              <a:t> </a:t>
            </a:r>
            <a:r>
              <a:rPr lang="fr-FR" dirty="0" err="1"/>
              <a:t>veliquiae</a:t>
            </a:r>
            <a:r>
              <a:rPr lang="fr-FR" dirty="0"/>
              <a:t> </a:t>
            </a:r>
            <a:r>
              <a:rPr lang="fr-FR" dirty="0" err="1"/>
              <a:t>vollatia</a:t>
            </a:r>
            <a:r>
              <a:rPr lang="fr-FR" dirty="0"/>
              <a:t> </a:t>
            </a:r>
            <a:r>
              <a:rPr lang="fr-FR" dirty="0" err="1"/>
              <a:t>venimin</a:t>
            </a:r>
            <a:r>
              <a:rPr lang="fr-FR" dirty="0"/>
              <a:t> con </a:t>
            </a:r>
            <a:r>
              <a:rPr lang="fr-FR" dirty="0" err="1"/>
              <a:t>cus</a:t>
            </a:r>
            <a:r>
              <a:rPr lang="fr-FR" dirty="0"/>
              <a:t> </a:t>
            </a:r>
            <a:r>
              <a:rPr lang="fr-FR" dirty="0" err="1"/>
              <a:t>voluptu</a:t>
            </a:r>
            <a:r>
              <a:rPr lang="fr-FR" dirty="0"/>
              <a:t> </a:t>
            </a:r>
            <a:r>
              <a:rPr lang="fr-FR" dirty="0" err="1"/>
              <a:t>ribus</a:t>
            </a:r>
            <a:r>
              <a:rPr lang="fr-FR" dirty="0"/>
              <a:t>, con </a:t>
            </a:r>
            <a:r>
              <a:rPr lang="fr-FR" dirty="0" err="1"/>
              <a:t>earum</a:t>
            </a:r>
            <a:r>
              <a:rPr lang="fr-FR" dirty="0"/>
              <a:t> que </a:t>
            </a:r>
            <a:r>
              <a:rPr lang="fr-FR" dirty="0" err="1"/>
              <a:t>nessita</a:t>
            </a:r>
            <a:r>
              <a:rPr lang="fr-FR" dirty="0"/>
              <a:t> </a:t>
            </a:r>
            <a:r>
              <a:rPr lang="fr-FR" dirty="0" err="1"/>
              <a:t>tinverit</a:t>
            </a:r>
            <a:r>
              <a:rPr lang="fr-FR" dirty="0"/>
              <a:t> </a:t>
            </a:r>
            <a:r>
              <a:rPr lang="fr-FR" dirty="0" err="1"/>
              <a:t>endae</a:t>
            </a:r>
            <a:r>
              <a:rPr lang="fr-FR" dirty="0"/>
              <a:t> sus </a:t>
            </a:r>
            <a:r>
              <a:rPr lang="fr-FR" dirty="0" err="1"/>
              <a:t>inctur</a:t>
            </a:r>
            <a:r>
              <a:rPr lang="fr-FR" dirty="0"/>
              <a:t> anis at.</a:t>
            </a:r>
          </a:p>
        </p:txBody>
      </p:sp>
      <p:sp>
        <p:nvSpPr>
          <p:cNvPr id="17" name="Espace réservé du texte 6"/>
          <p:cNvSpPr>
            <a:spLocks noGrp="1"/>
          </p:cNvSpPr>
          <p:nvPr>
            <p:ph type="body" sz="quarter" idx="20" hasCustomPrompt="1"/>
          </p:nvPr>
        </p:nvSpPr>
        <p:spPr>
          <a:xfrm>
            <a:off x="743712" y="5661459"/>
            <a:ext cx="4806874" cy="215594"/>
          </a:xfrm>
        </p:spPr>
        <p:txBody>
          <a:bodyPr anchor="ctr"/>
          <a:lstStyle>
            <a:lvl1pPr>
              <a:lnSpc>
                <a:spcPts val="2640"/>
              </a:lnSpc>
              <a:defRPr sz="840" b="0">
                <a:solidFill>
                  <a:srgbClr val="0B164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 err="1"/>
              <a:t>Voluptu</a:t>
            </a:r>
            <a:r>
              <a:rPr lang="fr-FR" dirty="0"/>
              <a:t> </a:t>
            </a:r>
            <a:r>
              <a:rPr lang="fr-FR" dirty="0" err="1"/>
              <a:t>ribus</a:t>
            </a:r>
            <a:r>
              <a:rPr lang="fr-FR" dirty="0"/>
              <a:t>, con </a:t>
            </a:r>
            <a:r>
              <a:rPr lang="fr-FR" dirty="0" err="1"/>
              <a:t>earum</a:t>
            </a:r>
            <a:r>
              <a:rPr lang="fr-FR" dirty="0"/>
              <a:t>.</a:t>
            </a:r>
          </a:p>
        </p:txBody>
      </p:sp>
      <p:sp>
        <p:nvSpPr>
          <p:cNvPr id="19" name="Espace réservé du texte 6"/>
          <p:cNvSpPr>
            <a:spLocks noGrp="1"/>
          </p:cNvSpPr>
          <p:nvPr>
            <p:ph type="body" sz="quarter" idx="21" hasCustomPrompt="1"/>
          </p:nvPr>
        </p:nvSpPr>
        <p:spPr>
          <a:xfrm>
            <a:off x="755135" y="146875"/>
            <a:ext cx="4806874" cy="338555"/>
          </a:xfrm>
        </p:spPr>
        <p:txBody>
          <a:bodyPr anchor="ctr"/>
          <a:lstStyle>
            <a:lvl1pPr>
              <a:lnSpc>
                <a:spcPts val="2640"/>
              </a:lnSpc>
              <a:defRPr sz="720" b="0">
                <a:solidFill>
                  <a:schemeClr val="bg1">
                    <a:lumMod val="65000"/>
                  </a:schemeClr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24" name="Espace réservé pour une image  3"/>
          <p:cNvSpPr>
            <a:spLocks noGrp="1"/>
          </p:cNvSpPr>
          <p:nvPr>
            <p:ph type="pic" sz="quarter" idx="22"/>
          </p:nvPr>
        </p:nvSpPr>
        <p:spPr>
          <a:xfrm>
            <a:off x="6181726" y="0"/>
            <a:ext cx="6040754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663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238B4-F0E0-4D55-BCB9-A9E1B88D32E1}" type="datetime1">
              <a:rPr lang="en-US" smtClean="0"/>
              <a:t>9/5/2024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127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97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47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32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13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20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65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71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96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96B89-0B17-4013-91CA-7C448F2E178A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0C601-A2AE-418F-A44F-A88CDEFF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7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microsoft.com/office/2007/relationships/hdphoto" Target="../media/hdphoto1.wdp"/><Relationship Id="rId5" Type="http://schemas.openxmlformats.org/officeDocument/2006/relationships/image" Target="../media/image8.svg"/><Relationship Id="rId15" Type="http://schemas.openxmlformats.org/officeDocument/2006/relationships/image" Target="../media/image16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2.sv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9.svg"/><Relationship Id="rId10" Type="http://schemas.openxmlformats.org/officeDocument/2006/relationships/image" Target="../media/image4.png"/><Relationship Id="rId4" Type="http://schemas.openxmlformats.org/officeDocument/2006/relationships/image" Target="../media/image18.png"/><Relationship Id="rId9" Type="http://schemas.microsoft.com/office/2007/relationships/hdphoto" Target="../media/hdphoto1.wdp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490E7D6A-0295-91A2-DE21-BE5492B801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9220200" cy="685190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A7E1D78-8856-377D-8332-DE2A23E77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321" y="-1981200"/>
            <a:ext cx="10820400" cy="108204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-76202" y="1115712"/>
            <a:ext cx="7978140" cy="2918619"/>
          </a:xfrm>
          <a:prstGeom prst="rect">
            <a:avLst/>
          </a:prstGeom>
        </p:spPr>
        <p:txBody>
          <a:bodyPr vert="horz" wrap="square" lIns="0" tIns="85725" rIns="0" bIns="0" rtlCol="0" anchor="t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675"/>
              </a:spcBef>
            </a:pPr>
            <a:r>
              <a:rPr lang="fr-FR" sz="6600" b="1" spc="-50" dirty="0">
                <a:solidFill>
                  <a:srgbClr val="FFFFFF"/>
                </a:solidFill>
                <a:latin typeface="Sui Generis Rg"/>
                <a:cs typeface="Calibri"/>
              </a:rPr>
              <a:t>JEU DE</a:t>
            </a:r>
          </a:p>
          <a:p>
            <a:pPr marL="12700" marR="5080" algn="ctr">
              <a:lnSpc>
                <a:spcPct val="90000"/>
              </a:lnSpc>
              <a:spcBef>
                <a:spcPts val="675"/>
              </a:spcBef>
            </a:pPr>
            <a:r>
              <a:rPr lang="fr-FR" sz="6600" b="1" spc="-50" dirty="0">
                <a:solidFill>
                  <a:srgbClr val="FFFFFF"/>
                </a:solidFill>
                <a:latin typeface="Sui Generis Rg"/>
                <a:cs typeface="Calibri"/>
              </a:rPr>
              <a:t>REFERENCE FFF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2F5E693-75D7-2CCF-05C6-488B255216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294" y="161869"/>
            <a:ext cx="1405663" cy="1907685"/>
          </a:xfrm>
          <a:prstGeom prst="rect">
            <a:avLst/>
          </a:prstGeom>
        </p:spPr>
      </p:pic>
      <p:sp>
        <p:nvSpPr>
          <p:cNvPr id="5" name="object 6">
            <a:extLst>
              <a:ext uri="{FF2B5EF4-FFF2-40B4-BE49-F238E27FC236}">
                <a16:creationId xmlns:a16="http://schemas.microsoft.com/office/drawing/2014/main" id="{496BE908-169C-5DDA-10E9-6DB16450A9CA}"/>
              </a:ext>
            </a:extLst>
          </p:cNvPr>
          <p:cNvSpPr txBox="1"/>
          <p:nvPr/>
        </p:nvSpPr>
        <p:spPr>
          <a:xfrm>
            <a:off x="329563" y="4186571"/>
            <a:ext cx="7166609" cy="640560"/>
          </a:xfrm>
          <a:prstGeom prst="rect">
            <a:avLst/>
          </a:prstGeom>
        </p:spPr>
        <p:txBody>
          <a:bodyPr vert="horz" wrap="square" lIns="0" tIns="85725" rIns="0" bIns="0" rtlCol="0" anchor="t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675"/>
              </a:spcBef>
            </a:pPr>
            <a:r>
              <a:rPr lang="fr-FR" sz="4000" b="1" spc="-50" dirty="0">
                <a:solidFill>
                  <a:schemeClr val="bg1"/>
                </a:solidFill>
                <a:latin typeface="Louis George Café" panose="020B0600020202020204" pitchFamily="34" charset="0"/>
                <a:ea typeface="STXingkai" panose="02010800040101010101" pitchFamily="2" charset="-122"/>
                <a:cs typeface="Dreaming Outloud Script Pro" panose="020B0604020202020204" pitchFamily="66" charset="0"/>
              </a:rPr>
              <a:t>LE BALLON MAGIQUE  1c1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17DF3A3-8B19-A17E-419D-C306D5EEC4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30957" y="5809946"/>
            <a:ext cx="720000" cy="86400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E3482B7-F7E6-8412-7A7F-88896AECE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78742" y="5653625"/>
            <a:ext cx="914479" cy="1042506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7018FE13-158B-E7AC-AE6F-63F76D01DA12}"/>
              </a:ext>
            </a:extLst>
          </p:cNvPr>
          <p:cNvSpPr/>
          <p:nvPr/>
        </p:nvSpPr>
        <p:spPr>
          <a:xfrm>
            <a:off x="2971800" y="4979371"/>
            <a:ext cx="1600200" cy="5066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U6-U7</a:t>
            </a:r>
          </a:p>
        </p:txBody>
      </p:sp>
    </p:spTree>
    <p:extLst>
      <p:ext uri="{BB962C8B-B14F-4D97-AF65-F5344CB8AC3E}">
        <p14:creationId xmlns:p14="http://schemas.microsoft.com/office/powerpoint/2010/main" val="428408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Image 158">
            <a:extLst>
              <a:ext uri="{FF2B5EF4-FFF2-40B4-BE49-F238E27FC236}">
                <a16:creationId xmlns:a16="http://schemas.microsoft.com/office/drawing/2014/main" id="{7FEA65EB-F9FA-3D96-EF86-4876FB493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78" y="-1095920"/>
            <a:ext cx="12192000" cy="5583936"/>
          </a:xfrm>
          <a:prstGeom prst="rect">
            <a:avLst/>
          </a:prstGeom>
        </p:spPr>
      </p:pic>
      <p:pic>
        <p:nvPicPr>
          <p:cNvPr id="97" name="Graphique 96" descr="Homme avec un remplissage uni">
            <a:extLst>
              <a:ext uri="{FF2B5EF4-FFF2-40B4-BE49-F238E27FC236}">
                <a16:creationId xmlns:a16="http://schemas.microsoft.com/office/drawing/2014/main" id="{7A02D90C-8E9B-424C-399D-1276046C68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8921" y="1456956"/>
            <a:ext cx="541342" cy="54134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651674" y="4118256"/>
            <a:ext cx="2049391" cy="71236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fr-FR"/>
          </a:p>
        </p:txBody>
      </p: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86E9A4A0-42BE-C9D2-63B6-A26210BD5D5F}"/>
              </a:ext>
            </a:extLst>
          </p:cNvPr>
          <p:cNvGrpSpPr/>
          <p:nvPr/>
        </p:nvGrpSpPr>
        <p:grpSpPr>
          <a:xfrm>
            <a:off x="4500292" y="2101767"/>
            <a:ext cx="3728157" cy="3600000"/>
            <a:chOff x="16332126" y="-498141"/>
            <a:chExt cx="3728157" cy="3600000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2A65B3D-B725-63F1-7CE2-2A7B584FE1D8}"/>
                </a:ext>
              </a:extLst>
            </p:cNvPr>
            <p:cNvSpPr/>
            <p:nvPr/>
          </p:nvSpPr>
          <p:spPr>
            <a:xfrm>
              <a:off x="18577862" y="1438879"/>
              <a:ext cx="91138" cy="54864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2F2A4EBA-861A-3E78-999F-F942775C0657}"/>
                </a:ext>
              </a:extLst>
            </p:cNvPr>
            <p:cNvSpPr txBox="1"/>
            <p:nvPr/>
          </p:nvSpPr>
          <p:spPr>
            <a:xfrm>
              <a:off x="17679044" y="1382928"/>
              <a:ext cx="415498" cy="36933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T2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471F75E-0742-3A11-47BB-2CF4249CBC28}"/>
                </a:ext>
              </a:extLst>
            </p:cNvPr>
            <p:cNvSpPr/>
            <p:nvPr/>
          </p:nvSpPr>
          <p:spPr>
            <a:xfrm>
              <a:off x="16332126" y="-498141"/>
              <a:ext cx="3728157" cy="3600000"/>
            </a:xfrm>
            <a:prstGeom prst="rect">
              <a:avLst/>
            </a:prstGeom>
            <a:solidFill>
              <a:srgbClr val="51C35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CF66CC61-299E-95B2-B475-A8B44FCD32D8}"/>
                </a:ext>
              </a:extLst>
            </p:cNvPr>
            <p:cNvSpPr/>
            <p:nvPr/>
          </p:nvSpPr>
          <p:spPr>
            <a:xfrm>
              <a:off x="18164046" y="1273794"/>
              <a:ext cx="130388" cy="1329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98" name="Graphique 97" descr="Homme avec un remplissage uni">
            <a:extLst>
              <a:ext uri="{FF2B5EF4-FFF2-40B4-BE49-F238E27FC236}">
                <a16:creationId xmlns:a16="http://schemas.microsoft.com/office/drawing/2014/main" id="{06BB17FD-7FD3-F2D7-1E53-E57B9061E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5342" y="5971718"/>
            <a:ext cx="541342" cy="541342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A6860B85-53EA-31DC-DE35-0A549AD70299}"/>
              </a:ext>
            </a:extLst>
          </p:cNvPr>
          <p:cNvSpPr/>
          <p:nvPr/>
        </p:nvSpPr>
        <p:spPr>
          <a:xfrm>
            <a:off x="6381250" y="1365688"/>
            <a:ext cx="431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E1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7A11CFB-E376-C0A6-ABD8-19014D5B7122}"/>
              </a:ext>
            </a:extLst>
          </p:cNvPr>
          <p:cNvSpPr/>
          <p:nvPr/>
        </p:nvSpPr>
        <p:spPr>
          <a:xfrm>
            <a:off x="6397542" y="5940185"/>
            <a:ext cx="431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E2</a:t>
            </a:r>
          </a:p>
        </p:txBody>
      </p:sp>
      <p:pic>
        <p:nvPicPr>
          <p:cNvPr id="117" name="Graphique 116" descr="Ballon de football avec un remplissage uni">
            <a:extLst>
              <a:ext uri="{FF2B5EF4-FFF2-40B4-BE49-F238E27FC236}">
                <a16:creationId xmlns:a16="http://schemas.microsoft.com/office/drawing/2014/main" id="{F0EAD512-1C1A-A1F7-805F-7EBDDA2280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54584" y="1703592"/>
            <a:ext cx="146081" cy="146081"/>
          </a:xfrm>
          <a:prstGeom prst="rect">
            <a:avLst/>
          </a:prstGeom>
        </p:spPr>
      </p:pic>
      <p:pic>
        <p:nvPicPr>
          <p:cNvPr id="118" name="Graphique 117" descr="Ballon de football avec un remplissage uni">
            <a:extLst>
              <a:ext uri="{FF2B5EF4-FFF2-40B4-BE49-F238E27FC236}">
                <a16:creationId xmlns:a16="http://schemas.microsoft.com/office/drawing/2014/main" id="{DCAFD2C1-9F8C-D418-7B0F-871E6865C3C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76369" y="1693474"/>
            <a:ext cx="146081" cy="146081"/>
          </a:xfrm>
          <a:prstGeom prst="rect">
            <a:avLst/>
          </a:prstGeom>
        </p:spPr>
      </p:pic>
      <p:sp>
        <p:nvSpPr>
          <p:cNvPr id="6" name="Rectangle 5" descr="Petits carreaux">
            <a:extLst>
              <a:ext uri="{FF2B5EF4-FFF2-40B4-BE49-F238E27FC236}">
                <a16:creationId xmlns:a16="http://schemas.microsoft.com/office/drawing/2014/main" id="{51E1D4CA-0C22-BFE1-5DEE-E059ECA32E8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11661" y="3816304"/>
            <a:ext cx="608609" cy="164260"/>
          </a:xfrm>
          <a:prstGeom prst="rect">
            <a:avLst/>
          </a:prstGeom>
          <a:pattFill prst="smGrid">
            <a:fgClr>
              <a:srgbClr val="000000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 descr="Petits carreaux">
            <a:extLst>
              <a:ext uri="{FF2B5EF4-FFF2-40B4-BE49-F238E27FC236}">
                <a16:creationId xmlns:a16="http://schemas.microsoft.com/office/drawing/2014/main" id="{934A6E00-0034-3571-63D5-EE8F534C63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16862" y="3816303"/>
            <a:ext cx="608609" cy="164260"/>
          </a:xfrm>
          <a:prstGeom prst="rect">
            <a:avLst/>
          </a:prstGeom>
          <a:pattFill prst="smGrid">
            <a:fgClr>
              <a:srgbClr val="000000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08690BD5-55B7-FA88-677B-329FBFF127BE}"/>
              </a:ext>
            </a:extLst>
          </p:cNvPr>
          <p:cNvCxnSpPr>
            <a:cxnSpLocks/>
          </p:cNvCxnSpPr>
          <p:nvPr/>
        </p:nvCxnSpPr>
        <p:spPr>
          <a:xfrm>
            <a:off x="4487396" y="5891495"/>
            <a:ext cx="374012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24B25B75-1B14-1151-2387-4A757143A0D3}"/>
              </a:ext>
            </a:extLst>
          </p:cNvPr>
          <p:cNvSpPr txBox="1"/>
          <p:nvPr/>
        </p:nvSpPr>
        <p:spPr>
          <a:xfrm>
            <a:off x="6950869" y="5887411"/>
            <a:ext cx="6665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black"/>
                </a:solidFill>
                <a:latin typeface="Calibri" panose="020F0502020204030204"/>
              </a:rPr>
              <a:t>18 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A61D0C52-29F4-1934-8013-ABDC0E973F18}"/>
              </a:ext>
            </a:extLst>
          </p:cNvPr>
          <p:cNvCxnSpPr>
            <a:cxnSpLocks/>
          </p:cNvCxnSpPr>
          <p:nvPr/>
        </p:nvCxnSpPr>
        <p:spPr>
          <a:xfrm flipH="1" flipV="1">
            <a:off x="8673442" y="2125328"/>
            <a:ext cx="20920" cy="342857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7B26F0F5-3D41-78E9-8DC7-B3AA4E41D1A6}"/>
              </a:ext>
            </a:extLst>
          </p:cNvPr>
          <p:cNvSpPr txBox="1"/>
          <p:nvPr/>
        </p:nvSpPr>
        <p:spPr>
          <a:xfrm>
            <a:off x="8129130" y="3292847"/>
            <a:ext cx="6665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black"/>
                </a:solidFill>
                <a:latin typeface="Calibri" panose="020F0502020204030204"/>
              </a:rPr>
              <a:t>15 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BE43C328-F800-E913-1B6A-A9D58697A4BC}"/>
              </a:ext>
            </a:extLst>
          </p:cNvPr>
          <p:cNvCxnSpPr>
            <a:cxnSpLocks/>
          </p:cNvCxnSpPr>
          <p:nvPr/>
        </p:nvCxnSpPr>
        <p:spPr>
          <a:xfrm flipH="1">
            <a:off x="4503297" y="1792969"/>
            <a:ext cx="119503" cy="2870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947913D9-C4F1-30D9-36DD-74D332481F0C}"/>
              </a:ext>
            </a:extLst>
          </p:cNvPr>
          <p:cNvCxnSpPr>
            <a:cxnSpLocks/>
          </p:cNvCxnSpPr>
          <p:nvPr/>
        </p:nvCxnSpPr>
        <p:spPr>
          <a:xfrm flipH="1">
            <a:off x="8211402" y="1801907"/>
            <a:ext cx="119503" cy="2870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7B769018-613B-F4F0-2BA6-50020D8467F2}"/>
              </a:ext>
            </a:extLst>
          </p:cNvPr>
          <p:cNvCxnSpPr>
            <a:cxnSpLocks/>
          </p:cNvCxnSpPr>
          <p:nvPr/>
        </p:nvCxnSpPr>
        <p:spPr>
          <a:xfrm flipH="1">
            <a:off x="4508938" y="5400212"/>
            <a:ext cx="119503" cy="2870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E2DD67E-9758-28DC-1D33-10203E58D36D}"/>
              </a:ext>
            </a:extLst>
          </p:cNvPr>
          <p:cNvCxnSpPr>
            <a:cxnSpLocks/>
          </p:cNvCxnSpPr>
          <p:nvPr/>
        </p:nvCxnSpPr>
        <p:spPr>
          <a:xfrm flipH="1">
            <a:off x="8236671" y="5400212"/>
            <a:ext cx="141413" cy="28041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8BF8CE19-9663-F12A-5B11-361262406123}"/>
              </a:ext>
            </a:extLst>
          </p:cNvPr>
          <p:cNvSpPr/>
          <p:nvPr/>
        </p:nvSpPr>
        <p:spPr>
          <a:xfrm rot="156041">
            <a:off x="4539079" y="38017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0723C964-F620-05D5-4AE1-D492EC70EA0F}"/>
              </a:ext>
            </a:extLst>
          </p:cNvPr>
          <p:cNvSpPr/>
          <p:nvPr/>
        </p:nvSpPr>
        <p:spPr>
          <a:xfrm rot="21297307">
            <a:off x="4073611" y="4728218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FA06C0FF-F1B8-0E0D-1D3B-8457DF576084}"/>
              </a:ext>
            </a:extLst>
          </p:cNvPr>
          <p:cNvSpPr/>
          <p:nvPr/>
        </p:nvSpPr>
        <p:spPr>
          <a:xfrm>
            <a:off x="7948256" y="3754905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ouis George Café" panose="020B0600020202020204" pitchFamily="34" charset="0"/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A28DB1E-4440-8EB8-C8C7-C020EC01F265}"/>
              </a:ext>
            </a:extLst>
          </p:cNvPr>
          <p:cNvSpPr/>
          <p:nvPr/>
        </p:nvSpPr>
        <p:spPr>
          <a:xfrm>
            <a:off x="8114905" y="2690721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Louis George Café" panose="020B0600020202020204" pitchFamily="34" charset="0"/>
              </a:rPr>
              <a:t>A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1EE07FA8-02BA-2BF4-3328-71522A9732F7}"/>
              </a:ext>
            </a:extLst>
          </p:cNvPr>
          <p:cNvSpPr/>
          <p:nvPr/>
        </p:nvSpPr>
        <p:spPr>
          <a:xfrm>
            <a:off x="8341005" y="2517298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Louis George Café" panose="020B0600020202020204" pitchFamily="34" charset="0"/>
              </a:rPr>
              <a:t>B</a:t>
            </a:r>
          </a:p>
        </p:txBody>
      </p:sp>
      <p:sp>
        <p:nvSpPr>
          <p:cNvPr id="68" name="Bulle narrative : ronde 67">
            <a:extLst>
              <a:ext uri="{FF2B5EF4-FFF2-40B4-BE49-F238E27FC236}">
                <a16:creationId xmlns:a16="http://schemas.microsoft.com/office/drawing/2014/main" id="{DD4B965A-E8E0-36AE-48DA-E4B2C8B6F168}"/>
              </a:ext>
            </a:extLst>
          </p:cNvPr>
          <p:cNvSpPr/>
          <p:nvPr/>
        </p:nvSpPr>
        <p:spPr>
          <a:xfrm>
            <a:off x="6413511" y="785311"/>
            <a:ext cx="2080281" cy="768788"/>
          </a:xfrm>
          <a:prstGeom prst="wedgeEllipseCallou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BALLON MAGIQUE</a:t>
            </a:r>
          </a:p>
        </p:txBody>
      </p:sp>
      <p:pic>
        <p:nvPicPr>
          <p:cNvPr id="107" name="Graphique 106" descr="Ballon de football avec un remplissage uni">
            <a:extLst>
              <a:ext uri="{FF2B5EF4-FFF2-40B4-BE49-F238E27FC236}">
                <a16:creationId xmlns:a16="http://schemas.microsoft.com/office/drawing/2014/main" id="{D0526C31-1A8B-110C-48C2-2EA9DCC000C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98529" y="1931434"/>
            <a:ext cx="146081" cy="146081"/>
          </a:xfrm>
          <a:prstGeom prst="rect">
            <a:avLst/>
          </a:prstGeom>
        </p:spPr>
      </p:pic>
      <p:sp>
        <p:nvSpPr>
          <p:cNvPr id="119" name="Ellipse 118">
            <a:extLst>
              <a:ext uri="{FF2B5EF4-FFF2-40B4-BE49-F238E27FC236}">
                <a16:creationId xmlns:a16="http://schemas.microsoft.com/office/drawing/2014/main" id="{E11239EF-1F65-6CEC-9092-2CB68F79BBE1}"/>
              </a:ext>
            </a:extLst>
          </p:cNvPr>
          <p:cNvSpPr/>
          <p:nvPr/>
        </p:nvSpPr>
        <p:spPr>
          <a:xfrm>
            <a:off x="8145429" y="4868344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4" name="Connecteur droit 133">
            <a:extLst>
              <a:ext uri="{FF2B5EF4-FFF2-40B4-BE49-F238E27FC236}">
                <a16:creationId xmlns:a16="http://schemas.microsoft.com/office/drawing/2014/main" id="{F470D23F-E451-E408-AB10-FFDF693B2421}"/>
              </a:ext>
            </a:extLst>
          </p:cNvPr>
          <p:cNvCxnSpPr>
            <a:cxnSpLocks/>
          </p:cNvCxnSpPr>
          <p:nvPr/>
        </p:nvCxnSpPr>
        <p:spPr>
          <a:xfrm>
            <a:off x="5712106" y="3805797"/>
            <a:ext cx="749" cy="2243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37963C6E-11CB-0D36-FAEF-E9D6ED510CFD}"/>
              </a:ext>
            </a:extLst>
          </p:cNvPr>
          <p:cNvCxnSpPr>
            <a:cxnSpLocks/>
          </p:cNvCxnSpPr>
          <p:nvPr/>
        </p:nvCxnSpPr>
        <p:spPr>
          <a:xfrm>
            <a:off x="7023971" y="3805411"/>
            <a:ext cx="749" cy="2243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7" name="Image 136">
            <a:extLst>
              <a:ext uri="{FF2B5EF4-FFF2-40B4-BE49-F238E27FC236}">
                <a16:creationId xmlns:a16="http://schemas.microsoft.com/office/drawing/2014/main" id="{7095EB35-F191-18B2-9715-0F544035F17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85646" y="2996081"/>
            <a:ext cx="288000" cy="288000"/>
          </a:xfrm>
          <a:prstGeom prst="rect">
            <a:avLst/>
          </a:prstGeom>
        </p:spPr>
      </p:pic>
      <p:pic>
        <p:nvPicPr>
          <p:cNvPr id="138" name="Image 137">
            <a:extLst>
              <a:ext uri="{FF2B5EF4-FFF2-40B4-BE49-F238E27FC236}">
                <a16:creationId xmlns:a16="http://schemas.microsoft.com/office/drawing/2014/main" id="{CA4681A9-08A7-1AC6-4515-5D7764D886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69245" y="2356509"/>
            <a:ext cx="288000" cy="288000"/>
          </a:xfrm>
          <a:prstGeom prst="rect">
            <a:avLst/>
          </a:prstGeom>
        </p:spPr>
      </p:pic>
      <p:sp>
        <p:nvSpPr>
          <p:cNvPr id="146" name="Rectangle 145">
            <a:extLst>
              <a:ext uri="{FF2B5EF4-FFF2-40B4-BE49-F238E27FC236}">
                <a16:creationId xmlns:a16="http://schemas.microsoft.com/office/drawing/2014/main" id="{F9A06EFD-A855-40C1-1316-B9412E309F83}"/>
              </a:ext>
            </a:extLst>
          </p:cNvPr>
          <p:cNvSpPr/>
          <p:nvPr/>
        </p:nvSpPr>
        <p:spPr>
          <a:xfrm>
            <a:off x="51564" y="4893179"/>
            <a:ext cx="391454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100" b="1" dirty="0">
              <a:solidFill>
                <a:srgbClr val="002060"/>
              </a:solidFill>
              <a:latin typeface="+mj-lt"/>
            </a:endParaRPr>
          </a:p>
          <a:p>
            <a:pPr marL="628650" marR="0" lvl="1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Si le 1</a:t>
            </a:r>
            <a:r>
              <a:rPr lang="fr-FR" sz="1100" baseline="30000" dirty="0">
                <a:solidFill>
                  <a:srgbClr val="002060"/>
                </a:solidFill>
                <a:latin typeface="+mj-lt"/>
              </a:rPr>
              <a:t>er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ballon sort en touche ou en sortie de but, E1 injecte un 2</a:t>
            </a:r>
            <a:r>
              <a:rPr lang="fr-FR" sz="1100" baseline="30000" dirty="0">
                <a:solidFill>
                  <a:srgbClr val="002060"/>
                </a:solidFill>
                <a:latin typeface="+mj-lt"/>
              </a:rPr>
              <a:t>ème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ballon en criant « Ballon magique » (ce ballon doit toujours être donné au joueur adverse de celui qui a sorti le 1</a:t>
            </a:r>
            <a:r>
              <a:rPr lang="fr-FR" sz="1100" baseline="30000" dirty="0">
                <a:solidFill>
                  <a:srgbClr val="002060"/>
                </a:solidFill>
                <a:latin typeface="+mj-lt"/>
              </a:rPr>
              <a:t>er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 ballon)</a:t>
            </a: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ex : Si le joueur (A) frappe à côté du but, c’est le joueur (C) qui récupère le ballon « magique » en contre-attaque.</a:t>
            </a:r>
          </a:p>
          <a:p>
            <a:pPr marL="628650" marR="0" lvl="1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A la fin de la séquence, les enfants en jeu, remplacent leur GB (qui lui se place derrière B ou C en attente).</a:t>
            </a: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On recommence avec les deux autres joueurs (B et D)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434646C-5B83-BC0D-82C1-494B614617B8}"/>
              </a:ext>
            </a:extLst>
          </p:cNvPr>
          <p:cNvSpPr/>
          <p:nvPr/>
        </p:nvSpPr>
        <p:spPr>
          <a:xfrm>
            <a:off x="8948033" y="2555398"/>
            <a:ext cx="2861359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Ne pas dépasser 30 secondes de jeu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     (1 à 2 ballons).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Alterner à chaque passage l’équipe qui attaque en premier.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Sur le ballon magique, donner correctement le ballon (à la main) pour favoriser le contrôle de la part des enfants.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Lors du ballon magique transmettre systématiquement le ballon au joueur qui contre-attaque.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060511C9-494D-8A56-9BEC-4AC7D4B3AEAF}"/>
              </a:ext>
            </a:extLst>
          </p:cNvPr>
          <p:cNvSpPr/>
          <p:nvPr/>
        </p:nvSpPr>
        <p:spPr>
          <a:xfrm>
            <a:off x="5620355" y="2016503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C8B16016-1B85-4841-99F5-7511E4A23702}"/>
              </a:ext>
            </a:extLst>
          </p:cNvPr>
          <p:cNvSpPr/>
          <p:nvPr/>
        </p:nvSpPr>
        <p:spPr>
          <a:xfrm>
            <a:off x="6960669" y="2027732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760DF968-A027-58C2-D2E4-854ADC738123}"/>
              </a:ext>
            </a:extLst>
          </p:cNvPr>
          <p:cNvSpPr/>
          <p:nvPr/>
        </p:nvSpPr>
        <p:spPr>
          <a:xfrm>
            <a:off x="5690667" y="5620073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DFB0172A-10C8-8CAC-6CB6-4C582783F9F5}"/>
              </a:ext>
            </a:extLst>
          </p:cNvPr>
          <p:cNvSpPr/>
          <p:nvPr/>
        </p:nvSpPr>
        <p:spPr>
          <a:xfrm>
            <a:off x="6950869" y="5616012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B507B2BD-B7B8-A17C-0D0B-16F88ADD06D1}"/>
              </a:ext>
            </a:extLst>
          </p:cNvPr>
          <p:cNvSpPr/>
          <p:nvPr/>
        </p:nvSpPr>
        <p:spPr>
          <a:xfrm>
            <a:off x="4429421" y="2810984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4" name="Image 153">
            <a:extLst>
              <a:ext uri="{FF2B5EF4-FFF2-40B4-BE49-F238E27FC236}">
                <a16:creationId xmlns:a16="http://schemas.microsoft.com/office/drawing/2014/main" id="{893004F7-182A-4270-B3BD-683FCCD0F4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47498" y="4336668"/>
            <a:ext cx="288000" cy="288000"/>
          </a:xfrm>
          <a:prstGeom prst="rect">
            <a:avLst/>
          </a:prstGeom>
        </p:spPr>
      </p:pic>
      <p:pic>
        <p:nvPicPr>
          <p:cNvPr id="155" name="Image 154">
            <a:extLst>
              <a:ext uri="{FF2B5EF4-FFF2-40B4-BE49-F238E27FC236}">
                <a16:creationId xmlns:a16="http://schemas.microsoft.com/office/drawing/2014/main" id="{EB769BD7-AA48-A2A3-1CF1-B3CE6386AD2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67709" y="5008827"/>
            <a:ext cx="288000" cy="288000"/>
          </a:xfrm>
          <a:prstGeom prst="rect">
            <a:avLst/>
          </a:prstGeom>
        </p:spPr>
      </p:pic>
      <p:sp>
        <p:nvSpPr>
          <p:cNvPr id="157" name="ZoneTexte 156">
            <a:extLst>
              <a:ext uri="{FF2B5EF4-FFF2-40B4-BE49-F238E27FC236}">
                <a16:creationId xmlns:a16="http://schemas.microsoft.com/office/drawing/2014/main" id="{EDDD3DA7-BCFA-908A-E30D-EF40CE85F659}"/>
              </a:ext>
            </a:extLst>
          </p:cNvPr>
          <p:cNvSpPr txBox="1"/>
          <p:nvPr/>
        </p:nvSpPr>
        <p:spPr>
          <a:xfrm>
            <a:off x="87304" y="42961"/>
            <a:ext cx="679687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  <a:latin typeface="Sui Generis Rg" panose="020B0605020204020004" pitchFamily="34" charset="0"/>
              </a:rPr>
              <a:t>Un jeu de référence FFF 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latin typeface="Sui Generis Rg" panose="020B0605020204020004" pitchFamily="34" charset="0"/>
              </a:rPr>
              <a:t>« Le ballon magique »</a:t>
            </a:r>
          </a:p>
        </p:txBody>
      </p:sp>
      <p:pic>
        <p:nvPicPr>
          <p:cNvPr id="161" name="Image 160">
            <a:extLst>
              <a:ext uri="{FF2B5EF4-FFF2-40B4-BE49-F238E27FC236}">
                <a16:creationId xmlns:a16="http://schemas.microsoft.com/office/drawing/2014/main" id="{612445BD-6FA7-B2A6-A416-6D0E119EB29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194151" y="118001"/>
            <a:ext cx="910609" cy="109273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1376CEF-2ED6-5FDE-D143-85B75BEE3E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162256" y="46736"/>
            <a:ext cx="910609" cy="1235261"/>
          </a:xfrm>
          <a:prstGeom prst="rect">
            <a:avLst/>
          </a:prstGeom>
        </p:spPr>
      </p:pic>
      <p:pic>
        <p:nvPicPr>
          <p:cNvPr id="5" name="Image 4" descr="Une image contenant oiseau, symbole, Emblème, logo&#10;&#10;Description générée automatiquement">
            <a:extLst>
              <a:ext uri="{FF2B5EF4-FFF2-40B4-BE49-F238E27FC236}">
                <a16:creationId xmlns:a16="http://schemas.microsoft.com/office/drawing/2014/main" id="{A950A9AA-3C7E-3AFA-C6A0-B897620033E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0" y="58122"/>
            <a:ext cx="910610" cy="1046373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968D9BE7-23FC-B5B1-D9F3-C5E78D58B946}"/>
              </a:ext>
            </a:extLst>
          </p:cNvPr>
          <p:cNvSpPr/>
          <p:nvPr/>
        </p:nvSpPr>
        <p:spPr>
          <a:xfrm>
            <a:off x="4344924" y="4694523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2190EB58-2CFF-EEA7-D20B-F69A71A9D5B5}"/>
              </a:ext>
            </a:extLst>
          </p:cNvPr>
          <p:cNvSpPr/>
          <p:nvPr/>
        </p:nvSpPr>
        <p:spPr>
          <a:xfrm>
            <a:off x="10059205" y="1425672"/>
            <a:ext cx="2002045" cy="424001"/>
          </a:xfrm>
          <a:prstGeom prst="round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U6-U7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02505215-8199-6620-47DB-5C25FB8E350C}"/>
              </a:ext>
            </a:extLst>
          </p:cNvPr>
          <p:cNvSpPr/>
          <p:nvPr/>
        </p:nvSpPr>
        <p:spPr>
          <a:xfrm>
            <a:off x="518988" y="1693474"/>
            <a:ext cx="3472775" cy="190825"/>
          </a:xfrm>
          <a:prstGeom prst="round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GRANDS PRINCIPES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3AFEA67-42B8-ECFA-485E-723C2B91D881}"/>
              </a:ext>
            </a:extLst>
          </p:cNvPr>
          <p:cNvSpPr/>
          <p:nvPr/>
        </p:nvSpPr>
        <p:spPr>
          <a:xfrm>
            <a:off x="8929121" y="2294859"/>
            <a:ext cx="2720334" cy="21570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CONSEILS POUR E1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C53822F-8632-167C-45BF-FD0B2934C0C3}"/>
              </a:ext>
            </a:extLst>
          </p:cNvPr>
          <p:cNvSpPr txBox="1"/>
          <p:nvPr/>
        </p:nvSpPr>
        <p:spPr>
          <a:xfrm>
            <a:off x="8948033" y="4948692"/>
            <a:ext cx="271678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Conseille, guide les joueurs.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Contrôle le temps de la séquence.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Au bout d’un passage (+ le « ballon magique »), l’attaquant passe gardien de but.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3F7D15BA-C108-BB2B-4006-4A92F7559D03}"/>
              </a:ext>
            </a:extLst>
          </p:cNvPr>
          <p:cNvSpPr/>
          <p:nvPr/>
        </p:nvSpPr>
        <p:spPr>
          <a:xfrm>
            <a:off x="8948034" y="4531161"/>
            <a:ext cx="2701421" cy="201059"/>
          </a:xfrm>
          <a:prstGeom prst="roundRect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ROLE DE E2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15D8F6AE-1D4F-7BD8-C6F2-41A235EA1E0A}"/>
              </a:ext>
            </a:extLst>
          </p:cNvPr>
          <p:cNvSpPr/>
          <p:nvPr/>
        </p:nvSpPr>
        <p:spPr>
          <a:xfrm>
            <a:off x="578543" y="4587427"/>
            <a:ext cx="3381601" cy="31408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LE 2</a:t>
            </a:r>
            <a:r>
              <a:rPr lang="fr-FR" sz="110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ème</a:t>
            </a:r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 BALLON, IL EST « MAGIQUE »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2C148F48-1865-2A19-1419-84D152140E6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25735" y="4563230"/>
            <a:ext cx="334163" cy="334163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500C574-E45F-E34F-18DA-C1E9F4F3796F}"/>
              </a:ext>
            </a:extLst>
          </p:cNvPr>
          <p:cNvSpPr/>
          <p:nvPr/>
        </p:nvSpPr>
        <p:spPr>
          <a:xfrm>
            <a:off x="571431" y="2468257"/>
            <a:ext cx="3381601" cy="31408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LE 1</a:t>
            </a:r>
            <a:r>
              <a:rPr lang="fr-FR" sz="110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er</a:t>
            </a:r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 BALLON, LANCEMENT DE JEU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E0C439-F152-6F16-37FF-DFC49EB8E7B3}"/>
              </a:ext>
            </a:extLst>
          </p:cNvPr>
          <p:cNvSpPr txBox="1"/>
          <p:nvPr/>
        </p:nvSpPr>
        <p:spPr>
          <a:xfrm>
            <a:off x="418175" y="2866034"/>
            <a:ext cx="3543080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L’éducateur (E1) transmet le ballon au 1er joueur rouge ou jaune en alternance 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(passe dosée dans les pieds du joueur).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Le joueur bénéficiant du ballon doit aller marquer dans le but adverse en éliminant son adversaire</a:t>
            </a:r>
            <a:r>
              <a:rPr lang="fr-FR" sz="1100" b="1" dirty="0">
                <a:solidFill>
                  <a:srgbClr val="002060"/>
                </a:solidFill>
                <a:latin typeface="+mj-lt"/>
              </a:rPr>
              <a:t> :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Si l’adversaire récupère le ballon, il tente de marquer à son tour. 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Si le ballon est récupéré par le GB, relance à son partenaire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, l’action se poursuit.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746AE7A-D602-987E-E22D-CE917A6C309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1906" y="2408378"/>
            <a:ext cx="334163" cy="33416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4D4C0A8-BC28-16D7-6BCB-0CA658C2B33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795719" y="5555656"/>
            <a:ext cx="378047" cy="35236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58AED85-56D9-74E6-3654-CA26265F11D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891133" y="6399376"/>
            <a:ext cx="378047" cy="352364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8D5C140A-46B7-6635-919B-E8592C1CE195}"/>
              </a:ext>
            </a:extLst>
          </p:cNvPr>
          <p:cNvSpPr txBox="1"/>
          <p:nvPr/>
        </p:nvSpPr>
        <p:spPr>
          <a:xfrm>
            <a:off x="9286893" y="6399376"/>
            <a:ext cx="178597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+mj-lt"/>
              </a:rPr>
              <a:t>=  Changement de GB</a:t>
            </a:r>
            <a:endParaRPr lang="fr-FR" sz="11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13D8732-2036-97AF-AD52-E82E86D749FB}"/>
              </a:ext>
            </a:extLst>
          </p:cNvPr>
          <p:cNvSpPr txBox="1"/>
          <p:nvPr/>
        </p:nvSpPr>
        <p:spPr>
          <a:xfrm>
            <a:off x="425735" y="1943680"/>
            <a:ext cx="36352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Les enfants se placent par 2</a:t>
            </a:r>
            <a:r>
              <a:rPr lang="fr-FR" sz="1100" b="1" dirty="0">
                <a:solidFill>
                  <a:srgbClr val="002060"/>
                </a:solidFill>
                <a:latin typeface="+mj-lt"/>
              </a:rPr>
              <a:t> , 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chacun dans une porte (ex pour l’équipe rouge : A-B) + 1 gardien de but</a:t>
            </a:r>
            <a:r>
              <a:rPr lang="fr-FR" sz="1100" b="1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pic>
        <p:nvPicPr>
          <p:cNvPr id="108" name="Graphique 107" descr="Ballon de football avec un remplissage uni">
            <a:extLst>
              <a:ext uri="{FF2B5EF4-FFF2-40B4-BE49-F238E27FC236}">
                <a16:creationId xmlns:a16="http://schemas.microsoft.com/office/drawing/2014/main" id="{4C2FDDF6-BE92-E3E9-FFA4-2A2C1A80A67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83429" y="1920581"/>
            <a:ext cx="146081" cy="14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47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11111E-6 L 0.11523 0.11504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6" y="6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9 0.00533 L -0.01029 0.00533 C -0.01341 0.00394 -0.01667 0.00324 -0.01966 0.00162 C -0.02604 -0.00231 -0.02044 -0.00162 -0.02435 -0.00301 C -0.02643 -0.00393 -0.02865 -0.00416 -0.0306 -0.00486 C -0.03229 -0.00555 -0.03529 -0.00763 -0.03529 -0.00763 L -0.03529 -0.00763 " pathEditMode="relative" ptsTypes="AAAAAAA">
                                      <p:cBhvr>
                                        <p:cTn id="8" dur="2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23 0.11505 L 0.11523 0.11505 C 0.1069 0.11898 0.10417 0.12083 0.09453 0.12222 C 0.08815 0.12315 0.08164 0.12315 0.07526 0.12338 C 0.0737 0.12477 0.07213 0.12593 0.07044 0.12708 C 0.06862 0.12847 0.06667 0.12917 0.06497 0.13079 C 0.06328 0.13241 0.06185 0.13542 0.06016 0.13704 C 0.05846 0.13843 0.05143 0.1419 0.04909 0.14306 L 0.01888 0.13935 C 0.01732 0.13912 0.01562 0.13796 0.01406 0.1382 C 0.00898 0.13866 0.00391 0.14051 -0.00104 0.1419 C -0.00195 0.14352 -0.00287 0.14514 -0.00378 0.14676 C -0.00495 0.14838 -0.00625 0.14977 -0.00729 0.15162 C -0.00859 0.15417 -0.00912 0.15787 -0.01068 0.16019 C -0.01185 0.16181 -0.01667 0.1632 -0.01823 0.16389 C -0.02162 0.1632 -0.03307 0.15926 -0.0375 0.1625 C -0.03841 0.1632 -0.03802 0.16574 -0.03815 0.16759 L -0.03815 0.16759 " pathEditMode="relative" ptsTypes="AAAAAAAAAAAAAAAAAA">
                                      <p:cBhvr>
                                        <p:cTn id="11" dur="32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4 -0.00393 L 0.01054 -0.00393 C 0.03593 -0.02662 0.01536 -0.00532 0.02968 -0.02615 C 0.03151 -0.02893 0.03789 -0.03194 0.03906 -0.03264 C 0.04609 -0.03773 0.04049 -0.03564 0.04843 -0.04004 C 0.04947 -0.04074 0.05052 -0.04074 0.05156 -0.04097 L 0.07031 -0.0456 C 0.07174 -0.04791 0.0733 -0.04976 0.07447 -0.05208 C 0.07604 -0.05532 0.07721 -0.06134 0.07916 -0.06412 C 0.08203 -0.06828 0.08697 -0.0706 0.0901 -0.07152 C 0.09101 -0.07199 0.09192 -0.07222 0.0927 -0.07245 C 0.1 -0.07569 0.09752 -0.07453 0.10468 -0.08078 C 0.10833 -0.08981 0.10911 -0.09259 0.11354 -0.10115 C 0.11562 -0.10509 0.11731 -0.10972 0.11979 -0.11226 C 0.12929 -0.12199 0.11744 -0.11041 0.1276 -0.11875 C 0.1289 -0.1199 0.13007 -0.12129 0.13125 -0.12245 C 0.13229 -0.12569 0.13411 -0.12824 0.13437 -0.13171 C 0.13502 -0.13889 0.13489 -0.14004 0.13645 -0.14745 C 0.13724 -0.15115 0.13776 -0.15486 0.13906 -0.15764 C 0.14023 -0.16018 0.14231 -0.16064 0.14375 -0.16226 C 0.14544 -0.16412 0.14687 -0.1662 0.14843 -0.16782 C 0.14947 -0.16898 0.15065 -0.16967 0.15156 -0.1706 C 0.1526 -0.17176 0.15325 -0.17338 0.15416 -0.1743 C 0.1608 -0.18264 0.15612 -0.175 0.16145 -0.18449 C 0.16171 -0.18773 0.16158 -0.19097 0.16197 -0.19375 C 0.1625 -0.19676 0.16315 -0.19976 0.16406 -0.20208 C 0.16588 -0.20648 0.16914 -0.21157 0.17187 -0.21412 C 0.17278 -0.21504 0.17369 -0.21527 0.17447 -0.21597 C 0.17578 -0.21713 0.17695 -0.21851 0.17812 -0.21967 C 0.17916 -0.22523 0.18086 -0.22754 0.17864 -0.23171 C 0.17786 -0.23356 0.17669 -0.23495 0.17552 -0.23634 C 0.17487 -0.2375 0.17421 -0.23842 0.17343 -0.23912 C 0.17213 -0.24074 0.1707 -0.24166 0.16927 -0.24282 C 0.16849 -0.24375 0.16757 -0.2449 0.16666 -0.2456 C 0.16601 -0.24629 0.16458 -0.24745 0.16458 -0.24745 L 0.16458 -0.24745 " pathEditMode="relative" ptsTypes="AAAAAAAAAAAAAAAAAAAAAAAAAAAAAAAAAAAA">
                                      <p:cBhvr>
                                        <p:cTn id="13" dur="3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81 -0.00949 L -0.03581 -0.00949 C -0.03867 -0.00902 -0.04141 -0.00833 -0.04414 -0.00763 C -0.05169 -0.00648 -0.0612 -0.00625 -0.0681 -0.00578 C -0.07214 -0.00416 -0.0694 -0.00509 -0.07591 -0.00393 C -0.08177 -0.00301 -0.07969 -0.00347 -0.08425 -0.00208 C -0.08841 0.00209 -0.08529 -0.00046 -0.08893 0.00162 C -0.09063 0.00232 -0.09362 0.0044 -0.09362 0.0044 C -0.0944 0.00533 -0.09505 0.00625 -0.0957 0.00718 C -0.09623 0.00764 -0.09688 0.00811 -0.09727 0.00903 C -0.09857 0.01088 -0.09922 0.01528 -0.10091 0.01551 L -0.10925 0.01644 C -0.11836 0.01551 -0.12735 0.01505 -0.13633 0.01366 C -0.13698 0.01343 -0.13737 0.01181 -0.13789 0.01181 C -0.14531 0.01181 -0.15248 0.01297 -0.15977 0.01366 C -0.16016 0.01459 -0.16055 0.01528 -0.16081 0.01644 C -0.1612 0.0176 -0.16133 0.01899 -0.16185 0.02014 C -0.16419 0.02408 -0.16498 0.02362 -0.16758 0.02477 C -0.16849 0.0257 -0.1707 0.02824 -0.17123 0.0294 C -0.17175 0.0301 -0.17188 0.03125 -0.17227 0.03218 C -0.17292 0.03287 -0.17383 0.03311 -0.17435 0.03403 C -0.175 0.03473 -0.17539 0.03612 -0.17591 0.03681 C -0.17774 0.03843 -0.18034 0.03889 -0.18216 0.03959 C -0.18334 0.03797 -0.18503 0.03542 -0.18633 0.03496 C -0.18711 0.03449 -0.18776 0.03496 -0.18841 0.03496 L -0.18893 0.03496 " pathEditMode="relative" ptsTypes="AAAAAAAAAAAAAAAAAAAAAAAAAA">
                                      <p:cBhvr>
                                        <p:cTn id="15" dur="3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8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15 0.16783 L -0.17656 0.204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7" y="180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-0.00046 L -0.00078 -0.00046 C -0.00039 -0.00509 -0.00039 -0.00995 0.00039 -0.01435 C 0.00065 -0.0162 0.00156 -0.01736 0.00221 -0.01875 C 0.00299 -0.02083 0.00365 -0.02338 0.00469 -0.02523 C 0.00521 -0.02616 0.00677 -0.0257 0.00703 -0.02732 C 0.00768 -0.03102 0.00703 -0.03519 0.00703 -0.03889 L 0.00703 -0.03889 " pathEditMode="relative" ptsTypes="AAAAAAAA">
                                      <p:cBhvr>
                                        <p:cTn id="2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8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8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0.00209 0.1233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615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71 -0.24467 L 0.16471 -0.24467 C 0.16263 -0.24791 0.16041 -0.25069 0.15846 -0.25393 C 0.15638 -0.2574 0.15533 -0.26064 0.15429 -0.26504 C 0.15377 -0.26689 0.15351 -0.26875 0.15325 -0.2706 C 0.15273 -0.27384 0.15247 -0.27685 0.15221 -0.27986 C 0.15234 -0.28148 0.15234 -0.2831 0.15273 -0.28449 C 0.15325 -0.28726 0.15455 -0.28865 0.15586 -0.29004 C 0.15625 -0.29074 0.15677 -0.29166 0.15742 -0.29189 C 0.15807 -0.29259 0.1595 -0.29282 0.1595 -0.29282 L 0.1595 -0.29282 " pathEditMode="relative" ptsTypes="AAAAAAAAAAA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8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12593 L 0.00417 0.12593 C 0.00547 0.12454 0.00678 0.12315 0.00834 0.12222 C 0.01146 0.12014 0.01667 0.12176 0.01928 0.12222 C 0.02006 0.12315 0.02097 0.12407 0.02188 0.125 C 0.02227 0.12546 0.02292 0.12546 0.02344 0.12593 C 0.02461 0.12708 0.02865 0.13357 0.02917 0.13426 C 0.02943 0.13542 0.02969 0.13681 0.03021 0.13796 C 0.0306 0.13866 0.03112 0.13935 0.03178 0.13982 C 0.0336 0.14051 0.04467 0.14167 0.0448 0.14167 C 0.04545 0.14306 0.04623 0.14445 0.04688 0.1463 C 0.04766 0.14884 0.04935 0.16273 0.04948 0.16296 C 0.04987 0.16528 0.05053 0.16782 0.05105 0.17037 C 0.05157 0.17292 0.05144 0.17639 0.05261 0.1787 C 0.05365 0.18102 0.0556 0.18218 0.0573 0.18333 C 0.06159 0.18588 0.06628 0.18727 0.07084 0.18982 C 0.07201 0.19028 0.07318 0.19167 0.07448 0.19259 C 0.0767 0.19815 0.07943 0.20301 0.08125 0.20926 C 0.08151 0.21042 0.08191 0.21157 0.0823 0.21296 C 0.08269 0.21505 0.08269 0.21759 0.08438 0.21852 C 0.08594 0.21921 0.08776 0.21898 0.08959 0.21945 C 0.09245 0.22454 0.09154 0.22199 0.09271 0.22593 L 0.09688 0.23426 " pathEditMode="relative" ptsTypes="AAAAAAAAAAAAAAAAAAAAAAA">
                                      <p:cBhvr>
                                        <p:cTn id="33" dur="24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37 0.03565 L -0.18737 0.03565 C -0.17995 0.03542 -0.17253 0.03542 -0.16498 0.03473 C -0.14688 0.03311 -0.17578 0.03125 -0.15039 0.0338 C -0.1474 0.03565 -0.15052 0.03403 -0.14623 0.03565 C -0.14414 0.03658 -0.14206 0.0375 -0.13998 0.03843 C -0.13555 0.04375 -0.13854 0.04074 -0.13425 0.04399 C -0.13268 0.04514 -0.13125 0.04723 -0.12956 0.04769 C -0.12565 0.04908 -0.12162 0.04885 -0.11758 0.04954 C -0.11641 0.0507 -0.11498 0.05139 -0.11393 0.05324 C -0.11146 0.05811 -0.11406 0.06181 -0.10925 0.0625 C -0.1043 0.0632 -0.09922 0.0625 -0.09414 0.0625 L -0.09414 0.0625 " pathEditMode="relative" ptsTypes="AAAAAAAAAAAAA">
                                      <p:cBhvr>
                                        <p:cTn id="35" dur="24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11 -0.2956 L 0.16211 -0.2956 C 0.16471 -0.29537 0.16731 -0.2956 0.16992 -0.29467 C 0.17083 -0.29444 0.17148 -0.29259 0.17252 -0.29189 C 0.17382 -0.2912 0.17526 -0.29074 0.17669 -0.29004 C 0.17773 -0.28889 0.17864 -0.2875 0.17981 -0.28634 C 0.18059 -0.28564 0.18151 -0.28541 0.18242 -0.28449 C 0.18294 -0.28402 0.18333 -0.28264 0.18398 -0.28171 C 0.18437 -0.28125 0.18502 -0.28125 0.18554 -0.28078 C 0.18632 -0.28009 0.18724 -0.27893 0.18815 -0.27801 C 0.19023 -0.27222 0.18763 -0.27824 0.19127 -0.27338 C 0.19205 -0.27245 0.19244 -0.27083 0.19336 -0.26967 C 0.19414 -0.26875 0.19765 -0.26805 0.19804 -0.26782 C 0.19921 -0.26736 0.20039 -0.26666 0.20169 -0.26597 C 0.20429 -0.26481 0.20599 -0.26481 0.20898 -0.26412 C 0.20989 -0.25879 0.21028 -0.25671 0.21263 -0.25023 C 0.21289 -0.2493 0.21367 -0.24907 0.21419 -0.24838 C 0.21445 -0.24282 0.21458 -0.23726 0.21523 -0.23171 C 0.21536 -0.23055 0.21562 -0.22916 0.21627 -0.22801 C 0.21705 -0.22662 0.21822 -0.22569 0.2194 -0.2243 C 0.22018 -0.22338 0.22109 -0.22245 0.222 -0.22152 C 0.22278 -0.2206 0.22356 -0.21921 0.22461 -0.21875 C 0.22591 -0.21828 0.22734 -0.21782 0.22877 -0.21689 C 0.2302 -0.2162 0.23541 -0.2118 0.23606 -0.21134 C 0.23697 -0.21064 0.23815 -0.21018 0.23919 -0.20949 C 0.24036 -0.20648 0.24153 -0.20347 0.24283 -0.20023 C 0.24322 -0.19907 0.24362 -0.19722 0.2444 -0.19652 L 0.24648 -0.19467 C 0.24752 -0.18889 0.24674 -0.19051 0.24804 -0.18819 L 0.25065 -0.19004 " pathEditMode="relative" ptsTypes="AAAAAAAAAAAAAAAAAAAAAAAAAAAAAA">
                                      <p:cBhvr>
                                        <p:cTn id="37" dur="2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200"/>
                            </p:stCondLst>
                            <p:childTnLst>
                              <p:par>
                                <p:cTn id="3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4 0.23519 L 0.0974 0.23519 C 0.10638 0.23912 0.1155 0.24213 0.12448 0.24699 C 0.1293 0.24977 0.1336 0.25556 0.13855 0.2581 C 0.14128 0.25972 0.14441 0.25926 0.1474 0.25995 C 0.15821 0.2632 0.15118 0.26273 0.1573 0.26273 L 0.1573 0.26273 " pathEditMode="relative" ptsTypes="AAAAAAA">
                                      <p:cBhvr>
                                        <p:cTn id="40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78 -4.44444E-6 L -0.00078 -4.44444E-6 C -0.00261 -0.00185 -0.00456 -0.00347 -0.00625 -0.00532 C -0.00729 -0.00671 -0.00834 -0.0081 -0.00925 -0.00972 C -0.00964 -0.01018 -0.0099 -0.01134 -0.01042 -0.0118 C -0.01133 -0.0125 -0.0125 -0.0125 -0.01341 -0.01273 L -0.01459 -0.01481 L -0.01459 -0.01481 " pathEditMode="relative" ptsTypes="AAAAAAAA">
                                      <p:cBhvr>
                                        <p:cTn id="42" dur="16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200"/>
                            </p:stCondLst>
                            <p:childTnLst>
                              <p:par>
                                <p:cTn id="4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17 -0.18449 L 0.25117 -0.18449 C 0.24518 -0.18264 0.23919 -0.18125 0.23346 -0.17893 C 0.22981 -0.17754 0.22656 -0.1743 0.22304 -0.17338 C 0.21432 -0.17129 0.20559 -0.17106 0.197 -0.16967 C 0.14492 -0.17268 0.14153 -0.17384 0.07096 -0.16967 C 0.06888 -0.16967 0.06705 -0.16713 0.06523 -0.16597 C 0.06393 -0.16527 0.06276 -0.16458 0.06158 -0.16412 C 0.05312 -0.1625 0.04231 -0.16203 0.03398 -0.16134 L 0.03138 -0.16041 C 0.03033 -0.16018 0.02825 -0.15949 0.02825 -0.15949 L 0.02825 -0.15949 " pathEditMode="relative" ptsTypes="AAAAAAAAAAAA">
                                      <p:cBhvr>
                                        <p:cTn id="45" dur="28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5E-6 0.00023 C -0.00091 0.00069 -0.00624 0.00555 -0.00794 0.00833 C -0.00872 0.00926 -0.00911 0.01111 -0.00976 0.01226 C -0.0108 0.01342 -0.01184 0.01365 -0.01276 0.01504 C -0.01394 0.0162 -0.01498 0.01782 -0.01575 0.0199 C -0.01654 0.02106 -0.01693 0.02338 -0.01757 0.02453 C -0.01889 0.02615 -0.02018 0.02685 -0.02135 0.02824 C -0.02214 0.03032 -0.02304 0.03194 -0.02356 0.03402 C -0.02526 0.03889 -0.02656 0.04467 -0.02812 0.05023 C -0.0289 0.05254 -0.02955 0.05509 -0.03033 0.05764 C -0.03333 0.06713 -0.0302 0.05717 -0.0345 0.06805 C -0.03489 0.06898 -0.03502 0.07014 -0.03515 0.07106 C -0.0358 0.07291 -0.03645 0.07453 -0.0371 0.07662 C -0.03789 0.07916 -0.03841 0.08171 -0.03893 0.08426 C -0.03932 0.08541 -0.03971 0.08657 -0.0401 0.08796 C -0.04023 0.09236 -0.04036 0.09676 -0.04049 0.10139 C -0.04049 0.10347 -0.04075 0.10787 -0.04075 0.10833 L -0.04075 0.10787 " pathEditMode="relative" rAng="0" ptsTypes="AAAAAAAAAAAAAAAAAAA">
                                      <p:cBhvr>
                                        <p:cTn id="47" dur="28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4" y="5417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6 0.01111 L -0.00196 0.01111 C 0.00026 0.00879 0.00221 0.00463 0.00481 0.00463 C 0.00534 0.0044 0.01145 0.01111 0.01315 0.01296 C 0.01536 0.01203 0.0177 0.01134 0.01992 0.01018 C 0.03099 0.00347 0.01901 0.0081 0.02669 0.00555 C 0.0302 0.00926 0.02864 0.00671 0.03138 0.01296 L 0.03242 0.01203 " pathEditMode="relative" ptsTypes="AAAAAAAA">
                                      <p:cBhvr>
                                        <p:cTn id="49" dur="28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7 0.0044 L 0.00377 0.0044 C 0.00403 -0.00717 0.0039 -0.01875 0.00468 -0.02986 C 0.00495 -0.0331 0.00599 -0.03564 0.00677 -0.03819 C 0.00807 -0.04236 0.00898 -0.04722 0.01093 -0.05023 C 0.01341 -0.05393 0.01575 -0.0581 0.01823 -0.06134 C 0.01966 -0.06319 0.02122 -0.06481 0.02239 -0.06689 C 0.02409 -0.0699 0.02552 -0.07291 0.02656 -0.07615 C 0.02708 -0.07777 0.02747 -0.07963 0.02812 -0.08078 C 0.02916 -0.08263 0.0306 -0.08333 0.03177 -0.08449 C 0.03229 -0.08611 0.03281 -0.08773 0.03333 -0.08912 C 0.03398 -0.09074 0.03515 -0.09189 0.03541 -0.09375 C 0.03646 -0.09953 0.03633 -0.10555 0.03698 -0.11134 C 0.03763 -0.11643 0.0375 -0.11458 0.0375 -0.11689 L 0.0375 -0.11689 " pathEditMode="relative" ptsTypes="AAAAAAAAAAAAAAA">
                                      <p:cBhvr>
                                        <p:cTn id="51" dur="28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62 0.07014 L -0.09362 0.07014 C -0.09206 0.07385 -0.09037 0.07709 -0.08893 0.08125 C -0.08477 0.09375 -0.09167 0.08635 -0.08112 0.09977 C -0.07865 0.10278 -0.07552 0.1044 -0.07279 0.10718 C -0.07018 0.10973 -0.06758 0.11274 -0.06498 0.11551 C -0.06472 0.11667 -0.06419 0.11783 -0.06393 0.11922 C -0.0638 0.12014 -0.06211 0.13426 -0.06133 0.13774 C -0.0599 0.14399 -0.0582 0.14468 -0.05404 0.14792 C -0.04584 0.15417 -0.04688 0.15348 -0.04102 0.15533 C -0.03659 0.1632 -0.03867 0.16112 -0.03581 0.16366 L -0.03477 0.16366 " pathEditMode="relative" ptsTypes="AAAAAAAAAAAA">
                                      <p:cBhvr>
                                        <p:cTn id="53" dur="28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0.00255 L -0.00247 0.00255 C -0.0043 0.00417 -0.00586 0.00648 -0.00768 0.00787 C -0.00925 0.00903 -0.01107 0.00834 -0.01237 0.00973 C -0.01367 0.01135 -0.01406 0.01412 -0.01497 0.01621 C -0.0155 0.01736 -0.01602 0.01806 -0.01654 0.01898 C -0.01797 0.02662 -0.01654 0.02454 -0.02122 0.02454 L -0.02175 0.02454 " pathEditMode="relative" ptsTypes="AAAAAAAA">
                                      <p:cBhvr>
                                        <p:cTn id="55" dur="28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1" grpId="1" animBg="1"/>
      <p:bldP spid="62" grpId="0" animBg="1"/>
      <p:bldP spid="63" grpId="0" animBg="1"/>
      <p:bldP spid="63" grpId="1" animBg="1"/>
      <p:bldP spid="64" grpId="0" animBg="1"/>
      <p:bldP spid="64" grpId="1" animBg="1"/>
      <p:bldP spid="64" grpId="2" animBg="1"/>
      <p:bldP spid="64" grpId="3" animBg="1"/>
      <p:bldP spid="65" grpId="0" animBg="1"/>
      <p:bldP spid="68" grpId="0" animBg="1"/>
      <p:bldP spid="20" grpId="0" animBg="1"/>
      <p:bldP spid="20" grpId="1" animBg="1"/>
      <p:bldP spid="20" grpId="2" animBg="1"/>
      <p:bldP spid="20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490E7D6A-0295-91A2-DE21-BE5492B801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9220200" cy="685190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A7E1D78-8856-377D-8332-DE2A23E77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321" y="-1981200"/>
            <a:ext cx="10820400" cy="108204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-76202" y="1115712"/>
            <a:ext cx="7978140" cy="2918619"/>
          </a:xfrm>
          <a:prstGeom prst="rect">
            <a:avLst/>
          </a:prstGeom>
        </p:spPr>
        <p:txBody>
          <a:bodyPr vert="horz" wrap="square" lIns="0" tIns="85725" rIns="0" bIns="0" rtlCol="0" anchor="t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675"/>
              </a:spcBef>
            </a:pPr>
            <a:r>
              <a:rPr lang="fr-FR" sz="6600" b="1" spc="-50" dirty="0">
                <a:solidFill>
                  <a:srgbClr val="FFFFFF"/>
                </a:solidFill>
                <a:latin typeface="Sui Generis Rg"/>
                <a:cs typeface="Calibri"/>
              </a:rPr>
              <a:t>JEU DE</a:t>
            </a:r>
          </a:p>
          <a:p>
            <a:pPr marL="12700" marR="5080" algn="ctr">
              <a:lnSpc>
                <a:spcPct val="90000"/>
              </a:lnSpc>
              <a:spcBef>
                <a:spcPts val="675"/>
              </a:spcBef>
            </a:pPr>
            <a:r>
              <a:rPr lang="fr-FR" sz="6600" b="1" spc="-50" dirty="0">
                <a:solidFill>
                  <a:srgbClr val="FFFFFF"/>
                </a:solidFill>
                <a:latin typeface="Sui Generis Rg"/>
                <a:cs typeface="Calibri"/>
              </a:rPr>
              <a:t>REFERENCE FFF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2F5E693-75D7-2CCF-05C6-488B255216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294" y="161869"/>
            <a:ext cx="1405663" cy="1907685"/>
          </a:xfrm>
          <a:prstGeom prst="rect">
            <a:avLst/>
          </a:prstGeom>
        </p:spPr>
      </p:pic>
      <p:sp>
        <p:nvSpPr>
          <p:cNvPr id="5" name="object 6">
            <a:extLst>
              <a:ext uri="{FF2B5EF4-FFF2-40B4-BE49-F238E27FC236}">
                <a16:creationId xmlns:a16="http://schemas.microsoft.com/office/drawing/2014/main" id="{496BE908-169C-5DDA-10E9-6DB16450A9CA}"/>
              </a:ext>
            </a:extLst>
          </p:cNvPr>
          <p:cNvSpPr txBox="1"/>
          <p:nvPr/>
        </p:nvSpPr>
        <p:spPr>
          <a:xfrm>
            <a:off x="329563" y="4186571"/>
            <a:ext cx="7166609" cy="640560"/>
          </a:xfrm>
          <a:prstGeom prst="rect">
            <a:avLst/>
          </a:prstGeom>
        </p:spPr>
        <p:txBody>
          <a:bodyPr vert="horz" wrap="square" lIns="0" tIns="85725" rIns="0" bIns="0" rtlCol="0" anchor="t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675"/>
              </a:spcBef>
            </a:pPr>
            <a:r>
              <a:rPr lang="fr-FR" sz="4000" b="1" spc="-50" dirty="0">
                <a:solidFill>
                  <a:schemeClr val="bg1"/>
                </a:solidFill>
                <a:latin typeface="Louis George Café" panose="020B0600020202020204" pitchFamily="34" charset="0"/>
                <a:ea typeface="STXingkai" panose="02010800040101010101" pitchFamily="2" charset="-122"/>
                <a:cs typeface="Dreaming Outloud Script Pro" panose="020B0604020202020204" pitchFamily="66" charset="0"/>
              </a:rPr>
              <a:t>LE BALLON MAGIQUE – 2c1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17DF3A3-8B19-A17E-419D-C306D5EEC4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30957" y="5809946"/>
            <a:ext cx="720000" cy="86400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E3482B7-F7E6-8412-7A7F-88896AECE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78742" y="5653625"/>
            <a:ext cx="914479" cy="1042506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7018FE13-158B-E7AC-AE6F-63F76D01DA12}"/>
              </a:ext>
            </a:extLst>
          </p:cNvPr>
          <p:cNvSpPr/>
          <p:nvPr/>
        </p:nvSpPr>
        <p:spPr>
          <a:xfrm>
            <a:off x="2971800" y="4979371"/>
            <a:ext cx="1600200" cy="5066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U8-U9</a:t>
            </a:r>
          </a:p>
        </p:txBody>
      </p:sp>
    </p:spTree>
    <p:extLst>
      <p:ext uri="{BB962C8B-B14F-4D97-AF65-F5344CB8AC3E}">
        <p14:creationId xmlns:p14="http://schemas.microsoft.com/office/powerpoint/2010/main" val="80995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Image 158">
            <a:extLst>
              <a:ext uri="{FF2B5EF4-FFF2-40B4-BE49-F238E27FC236}">
                <a16:creationId xmlns:a16="http://schemas.microsoft.com/office/drawing/2014/main" id="{7FEA65EB-F9FA-3D96-EF86-4876FB493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7" y="-1074871"/>
            <a:ext cx="12192000" cy="5583936"/>
          </a:xfrm>
          <a:prstGeom prst="rect">
            <a:avLst/>
          </a:prstGeom>
        </p:spPr>
      </p:pic>
      <p:pic>
        <p:nvPicPr>
          <p:cNvPr id="97" name="Graphique 96" descr="Homme avec un remplissage uni">
            <a:extLst>
              <a:ext uri="{FF2B5EF4-FFF2-40B4-BE49-F238E27FC236}">
                <a16:creationId xmlns:a16="http://schemas.microsoft.com/office/drawing/2014/main" id="{7A02D90C-8E9B-424C-399D-1276046C68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10579" y="1400204"/>
            <a:ext cx="541342" cy="54134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651674" y="4118256"/>
            <a:ext cx="2049391" cy="71236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fr-FR"/>
          </a:p>
        </p:txBody>
      </p: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86E9A4A0-42BE-C9D2-63B6-A26210BD5D5F}"/>
              </a:ext>
            </a:extLst>
          </p:cNvPr>
          <p:cNvGrpSpPr/>
          <p:nvPr/>
        </p:nvGrpSpPr>
        <p:grpSpPr>
          <a:xfrm>
            <a:off x="4470884" y="2088912"/>
            <a:ext cx="3728157" cy="3600000"/>
            <a:chOff x="16332126" y="-498141"/>
            <a:chExt cx="3728157" cy="3600000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2A65B3D-B725-63F1-7CE2-2A7B584FE1D8}"/>
                </a:ext>
              </a:extLst>
            </p:cNvPr>
            <p:cNvSpPr/>
            <p:nvPr/>
          </p:nvSpPr>
          <p:spPr>
            <a:xfrm>
              <a:off x="18577862" y="1438879"/>
              <a:ext cx="91138" cy="54864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2F2A4EBA-861A-3E78-999F-F942775C0657}"/>
                </a:ext>
              </a:extLst>
            </p:cNvPr>
            <p:cNvSpPr txBox="1"/>
            <p:nvPr/>
          </p:nvSpPr>
          <p:spPr>
            <a:xfrm>
              <a:off x="17679044" y="1382928"/>
              <a:ext cx="415498" cy="36933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T2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471F75E-0742-3A11-47BB-2CF4249CBC28}"/>
                </a:ext>
              </a:extLst>
            </p:cNvPr>
            <p:cNvSpPr/>
            <p:nvPr/>
          </p:nvSpPr>
          <p:spPr>
            <a:xfrm>
              <a:off x="16332126" y="-498141"/>
              <a:ext cx="3728157" cy="3600000"/>
            </a:xfrm>
            <a:prstGeom prst="rect">
              <a:avLst/>
            </a:prstGeom>
            <a:solidFill>
              <a:srgbClr val="51C35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CF66CC61-299E-95B2-B475-A8B44FCD32D8}"/>
                </a:ext>
              </a:extLst>
            </p:cNvPr>
            <p:cNvSpPr/>
            <p:nvPr/>
          </p:nvSpPr>
          <p:spPr>
            <a:xfrm>
              <a:off x="18164046" y="1273794"/>
              <a:ext cx="130388" cy="1329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98" name="Graphique 97" descr="Homme avec un remplissage uni">
            <a:extLst>
              <a:ext uri="{FF2B5EF4-FFF2-40B4-BE49-F238E27FC236}">
                <a16:creationId xmlns:a16="http://schemas.microsoft.com/office/drawing/2014/main" id="{06BB17FD-7FD3-F2D7-1E53-E57B9061E3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75342" y="5971718"/>
            <a:ext cx="541342" cy="541342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A6860B85-53EA-31DC-DE35-0A549AD70299}"/>
              </a:ext>
            </a:extLst>
          </p:cNvPr>
          <p:cNvSpPr/>
          <p:nvPr/>
        </p:nvSpPr>
        <p:spPr>
          <a:xfrm>
            <a:off x="6414400" y="1349272"/>
            <a:ext cx="431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E1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7A11CFB-E376-C0A6-ABD8-19014D5B7122}"/>
              </a:ext>
            </a:extLst>
          </p:cNvPr>
          <p:cNvSpPr/>
          <p:nvPr/>
        </p:nvSpPr>
        <p:spPr>
          <a:xfrm>
            <a:off x="6397542" y="5940185"/>
            <a:ext cx="431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E2</a:t>
            </a:r>
          </a:p>
        </p:txBody>
      </p:sp>
      <p:pic>
        <p:nvPicPr>
          <p:cNvPr id="117" name="Graphique 116" descr="Ballon de football avec un remplissage uni">
            <a:extLst>
              <a:ext uri="{FF2B5EF4-FFF2-40B4-BE49-F238E27FC236}">
                <a16:creationId xmlns:a16="http://schemas.microsoft.com/office/drawing/2014/main" id="{F0EAD512-1C1A-A1F7-805F-7EBDDA2280A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54584" y="1703592"/>
            <a:ext cx="146081" cy="146081"/>
          </a:xfrm>
          <a:prstGeom prst="rect">
            <a:avLst/>
          </a:prstGeom>
        </p:spPr>
      </p:pic>
      <p:pic>
        <p:nvPicPr>
          <p:cNvPr id="118" name="Graphique 117" descr="Ballon de football avec un remplissage uni">
            <a:extLst>
              <a:ext uri="{FF2B5EF4-FFF2-40B4-BE49-F238E27FC236}">
                <a16:creationId xmlns:a16="http://schemas.microsoft.com/office/drawing/2014/main" id="{DCAFD2C1-9F8C-D418-7B0F-871E6865C3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20217" y="6253295"/>
            <a:ext cx="146081" cy="146081"/>
          </a:xfrm>
          <a:prstGeom prst="rect">
            <a:avLst/>
          </a:prstGeom>
        </p:spPr>
      </p:pic>
      <p:sp>
        <p:nvSpPr>
          <p:cNvPr id="6" name="Rectangle 5" descr="Petits carreaux">
            <a:extLst>
              <a:ext uri="{FF2B5EF4-FFF2-40B4-BE49-F238E27FC236}">
                <a16:creationId xmlns:a16="http://schemas.microsoft.com/office/drawing/2014/main" id="{51E1D4CA-0C22-BFE1-5DEE-E059ECA32E8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11661" y="3816304"/>
            <a:ext cx="608609" cy="164260"/>
          </a:xfrm>
          <a:prstGeom prst="rect">
            <a:avLst/>
          </a:prstGeom>
          <a:pattFill prst="smGrid">
            <a:fgClr>
              <a:srgbClr val="000000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 descr="Petits carreaux">
            <a:extLst>
              <a:ext uri="{FF2B5EF4-FFF2-40B4-BE49-F238E27FC236}">
                <a16:creationId xmlns:a16="http://schemas.microsoft.com/office/drawing/2014/main" id="{934A6E00-0034-3571-63D5-EE8F534C63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16862" y="3816303"/>
            <a:ext cx="608609" cy="164260"/>
          </a:xfrm>
          <a:prstGeom prst="rect">
            <a:avLst/>
          </a:prstGeom>
          <a:pattFill prst="smGrid">
            <a:fgClr>
              <a:srgbClr val="000000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08690BD5-55B7-FA88-677B-329FBFF127BE}"/>
              </a:ext>
            </a:extLst>
          </p:cNvPr>
          <p:cNvCxnSpPr>
            <a:cxnSpLocks/>
          </p:cNvCxnSpPr>
          <p:nvPr/>
        </p:nvCxnSpPr>
        <p:spPr>
          <a:xfrm>
            <a:off x="4487396" y="5891495"/>
            <a:ext cx="374012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24B25B75-1B14-1151-2387-4A757143A0D3}"/>
              </a:ext>
            </a:extLst>
          </p:cNvPr>
          <p:cNvSpPr txBox="1"/>
          <p:nvPr/>
        </p:nvSpPr>
        <p:spPr>
          <a:xfrm>
            <a:off x="6950869" y="5887411"/>
            <a:ext cx="6665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black"/>
                </a:solidFill>
                <a:latin typeface="Calibri" panose="020F0502020204030204"/>
              </a:rPr>
              <a:t>18 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A61D0C52-29F4-1934-8013-ABDC0E973F18}"/>
              </a:ext>
            </a:extLst>
          </p:cNvPr>
          <p:cNvCxnSpPr>
            <a:cxnSpLocks/>
          </p:cNvCxnSpPr>
          <p:nvPr/>
        </p:nvCxnSpPr>
        <p:spPr>
          <a:xfrm flipV="1">
            <a:off x="8752736" y="2119054"/>
            <a:ext cx="5081" cy="35681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7B26F0F5-3D41-78E9-8DC7-B3AA4E41D1A6}"/>
              </a:ext>
            </a:extLst>
          </p:cNvPr>
          <p:cNvSpPr txBox="1"/>
          <p:nvPr/>
        </p:nvSpPr>
        <p:spPr>
          <a:xfrm>
            <a:off x="8234729" y="3159056"/>
            <a:ext cx="6665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black"/>
                </a:solidFill>
                <a:latin typeface="Calibri" panose="020F0502020204030204"/>
              </a:rPr>
              <a:t>15 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BE43C328-F800-E913-1B6A-A9D58697A4BC}"/>
              </a:ext>
            </a:extLst>
          </p:cNvPr>
          <p:cNvCxnSpPr>
            <a:cxnSpLocks/>
          </p:cNvCxnSpPr>
          <p:nvPr/>
        </p:nvCxnSpPr>
        <p:spPr>
          <a:xfrm flipH="1">
            <a:off x="4503297" y="1792969"/>
            <a:ext cx="119503" cy="2870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947913D9-C4F1-30D9-36DD-74D332481F0C}"/>
              </a:ext>
            </a:extLst>
          </p:cNvPr>
          <p:cNvCxnSpPr>
            <a:cxnSpLocks/>
          </p:cNvCxnSpPr>
          <p:nvPr/>
        </p:nvCxnSpPr>
        <p:spPr>
          <a:xfrm flipH="1">
            <a:off x="8211402" y="1801907"/>
            <a:ext cx="119503" cy="2870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7B769018-613B-F4F0-2BA6-50020D8467F2}"/>
              </a:ext>
            </a:extLst>
          </p:cNvPr>
          <p:cNvCxnSpPr>
            <a:cxnSpLocks/>
          </p:cNvCxnSpPr>
          <p:nvPr/>
        </p:nvCxnSpPr>
        <p:spPr>
          <a:xfrm flipH="1">
            <a:off x="4508938" y="5400212"/>
            <a:ext cx="119503" cy="2870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E2DD67E-9758-28DC-1D33-10203E58D36D}"/>
              </a:ext>
            </a:extLst>
          </p:cNvPr>
          <p:cNvCxnSpPr>
            <a:cxnSpLocks/>
          </p:cNvCxnSpPr>
          <p:nvPr/>
        </p:nvCxnSpPr>
        <p:spPr>
          <a:xfrm flipH="1">
            <a:off x="8236671" y="5400212"/>
            <a:ext cx="141413" cy="28041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8BF8CE19-9663-F12A-5B11-361262406123}"/>
              </a:ext>
            </a:extLst>
          </p:cNvPr>
          <p:cNvSpPr/>
          <p:nvPr/>
        </p:nvSpPr>
        <p:spPr>
          <a:xfrm rot="156041">
            <a:off x="4539079" y="38017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FA06C0FF-F1B8-0E0D-1D3B-8457DF576084}"/>
              </a:ext>
            </a:extLst>
          </p:cNvPr>
          <p:cNvSpPr/>
          <p:nvPr/>
        </p:nvSpPr>
        <p:spPr>
          <a:xfrm>
            <a:off x="7948256" y="3754905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ouis George Café" panose="020B0600020202020204" pitchFamily="34" charset="0"/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A28DB1E-4440-8EB8-C8C7-C020EC01F265}"/>
              </a:ext>
            </a:extLst>
          </p:cNvPr>
          <p:cNvSpPr/>
          <p:nvPr/>
        </p:nvSpPr>
        <p:spPr>
          <a:xfrm>
            <a:off x="8086970" y="2682250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Louis George Café" panose="020B0600020202020204" pitchFamily="34" charset="0"/>
              </a:rPr>
              <a:t>A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1EE07FA8-02BA-2BF4-3328-71522A9732F7}"/>
              </a:ext>
            </a:extLst>
          </p:cNvPr>
          <p:cNvSpPr/>
          <p:nvPr/>
        </p:nvSpPr>
        <p:spPr>
          <a:xfrm>
            <a:off x="8312965" y="2558145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  <a:latin typeface="Louis George Café" panose="020B0600020202020204" pitchFamily="34" charset="0"/>
            </a:endParaRPr>
          </a:p>
        </p:txBody>
      </p:sp>
      <p:sp>
        <p:nvSpPr>
          <p:cNvPr id="68" name="Bulle narrative : ronde 67">
            <a:extLst>
              <a:ext uri="{FF2B5EF4-FFF2-40B4-BE49-F238E27FC236}">
                <a16:creationId xmlns:a16="http://schemas.microsoft.com/office/drawing/2014/main" id="{DD4B965A-E8E0-36AE-48DA-E4B2C8B6F168}"/>
              </a:ext>
            </a:extLst>
          </p:cNvPr>
          <p:cNvSpPr/>
          <p:nvPr/>
        </p:nvSpPr>
        <p:spPr>
          <a:xfrm>
            <a:off x="6938884" y="6118786"/>
            <a:ext cx="1536085" cy="590847"/>
          </a:xfrm>
          <a:prstGeom prst="wedgeEllipseCallou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BALLON MAGIQUE</a:t>
            </a:r>
          </a:p>
        </p:txBody>
      </p:sp>
      <p:pic>
        <p:nvPicPr>
          <p:cNvPr id="107" name="Graphique 106" descr="Ballon de football avec un remplissage uni">
            <a:extLst>
              <a:ext uri="{FF2B5EF4-FFF2-40B4-BE49-F238E27FC236}">
                <a16:creationId xmlns:a16="http://schemas.microsoft.com/office/drawing/2014/main" id="{D0526C31-1A8B-110C-48C2-2EA9DCC000C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06560" y="1875784"/>
            <a:ext cx="146081" cy="146081"/>
          </a:xfrm>
          <a:prstGeom prst="rect">
            <a:avLst/>
          </a:prstGeom>
        </p:spPr>
      </p:pic>
      <p:cxnSp>
        <p:nvCxnSpPr>
          <p:cNvPr id="134" name="Connecteur droit 133">
            <a:extLst>
              <a:ext uri="{FF2B5EF4-FFF2-40B4-BE49-F238E27FC236}">
                <a16:creationId xmlns:a16="http://schemas.microsoft.com/office/drawing/2014/main" id="{F470D23F-E451-E408-AB10-FFDF693B2421}"/>
              </a:ext>
            </a:extLst>
          </p:cNvPr>
          <p:cNvCxnSpPr>
            <a:cxnSpLocks/>
          </p:cNvCxnSpPr>
          <p:nvPr/>
        </p:nvCxnSpPr>
        <p:spPr>
          <a:xfrm>
            <a:off x="5712106" y="3805797"/>
            <a:ext cx="749" cy="2243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37963C6E-11CB-0D36-FAEF-E9D6ED510CFD}"/>
              </a:ext>
            </a:extLst>
          </p:cNvPr>
          <p:cNvCxnSpPr>
            <a:cxnSpLocks/>
          </p:cNvCxnSpPr>
          <p:nvPr/>
        </p:nvCxnSpPr>
        <p:spPr>
          <a:xfrm>
            <a:off x="7023971" y="3805411"/>
            <a:ext cx="749" cy="2243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7" name="Image 136">
            <a:extLst>
              <a:ext uri="{FF2B5EF4-FFF2-40B4-BE49-F238E27FC236}">
                <a16:creationId xmlns:a16="http://schemas.microsoft.com/office/drawing/2014/main" id="{7095EB35-F191-18B2-9715-0F544035F17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67402" y="3005049"/>
            <a:ext cx="288000" cy="288000"/>
          </a:xfrm>
          <a:prstGeom prst="rect">
            <a:avLst/>
          </a:prstGeom>
        </p:spPr>
      </p:pic>
      <p:pic>
        <p:nvPicPr>
          <p:cNvPr id="138" name="Image 137">
            <a:extLst>
              <a:ext uri="{FF2B5EF4-FFF2-40B4-BE49-F238E27FC236}">
                <a16:creationId xmlns:a16="http://schemas.microsoft.com/office/drawing/2014/main" id="{CA4681A9-08A7-1AC6-4515-5D7764D886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69245" y="2356509"/>
            <a:ext cx="288000" cy="288000"/>
          </a:xfrm>
          <a:prstGeom prst="rect">
            <a:avLst/>
          </a:prstGeom>
        </p:spPr>
      </p:pic>
      <p:sp>
        <p:nvSpPr>
          <p:cNvPr id="146" name="Rectangle 145">
            <a:extLst>
              <a:ext uri="{FF2B5EF4-FFF2-40B4-BE49-F238E27FC236}">
                <a16:creationId xmlns:a16="http://schemas.microsoft.com/office/drawing/2014/main" id="{F9A06EFD-A855-40C1-1316-B9412E309F83}"/>
              </a:ext>
            </a:extLst>
          </p:cNvPr>
          <p:cNvSpPr/>
          <p:nvPr/>
        </p:nvSpPr>
        <p:spPr>
          <a:xfrm>
            <a:off x="154805" y="4696234"/>
            <a:ext cx="3769909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100" dirty="0">
              <a:solidFill>
                <a:srgbClr val="002060"/>
              </a:solidFill>
              <a:latin typeface="+mj-lt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100" b="1" dirty="0">
              <a:solidFill>
                <a:srgbClr val="002060"/>
              </a:solidFill>
              <a:latin typeface="+mj-lt"/>
            </a:endParaRPr>
          </a:p>
          <a:p>
            <a:pPr marL="628650" marR="0" lvl="1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Si le 1</a:t>
            </a:r>
            <a:r>
              <a:rPr lang="fr-FR" sz="1100" baseline="30000" dirty="0">
                <a:solidFill>
                  <a:srgbClr val="002060"/>
                </a:solidFill>
                <a:latin typeface="+mj-lt"/>
              </a:rPr>
              <a:t>er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ballon sort en touche ou en sortie de but, E1 ou E2 injecte un 2</a:t>
            </a:r>
            <a:r>
              <a:rPr lang="fr-FR" sz="1100" baseline="30000" dirty="0">
                <a:solidFill>
                  <a:srgbClr val="002060"/>
                </a:solidFill>
                <a:latin typeface="+mj-lt"/>
              </a:rPr>
              <a:t>ème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ballon en criant « ballon magique » (ce ballon doit toujours être donné au joueur adverse de celui qui a sorti le ballon).</a:t>
            </a: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ex : Le joueur (A) frappe à coté, c’est le joueur (C) qui récupère le ballon « magique ».</a:t>
            </a:r>
          </a:p>
          <a:p>
            <a:pPr marL="628650" marR="0" lvl="1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Après deux rotations, les enfants en jeu, remplacent leur GB (qui lui se place derrière B ou C en attente).</a:t>
            </a: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On recommence avec les deux autres joueurs (B et D)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434646C-5B83-BC0D-82C1-494B614617B8}"/>
              </a:ext>
            </a:extLst>
          </p:cNvPr>
          <p:cNvSpPr/>
          <p:nvPr/>
        </p:nvSpPr>
        <p:spPr>
          <a:xfrm>
            <a:off x="9157814" y="2609231"/>
            <a:ext cx="287085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Ne pas dépasser 30 secondes de jeu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     (1 à 2 ballons)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Transmettre correctement le ballon pour favoriser le contrôle de la part des enfants.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060511C9-494D-8A56-9BEC-4AC7D4B3AEAF}"/>
              </a:ext>
            </a:extLst>
          </p:cNvPr>
          <p:cNvSpPr/>
          <p:nvPr/>
        </p:nvSpPr>
        <p:spPr>
          <a:xfrm>
            <a:off x="5620355" y="2016503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C8B16016-1B85-4841-99F5-7511E4A23702}"/>
              </a:ext>
            </a:extLst>
          </p:cNvPr>
          <p:cNvSpPr/>
          <p:nvPr/>
        </p:nvSpPr>
        <p:spPr>
          <a:xfrm>
            <a:off x="6960669" y="2027732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760DF968-A027-58C2-D2E4-854ADC738123}"/>
              </a:ext>
            </a:extLst>
          </p:cNvPr>
          <p:cNvSpPr/>
          <p:nvPr/>
        </p:nvSpPr>
        <p:spPr>
          <a:xfrm>
            <a:off x="5617998" y="5619896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DFB0172A-10C8-8CAC-6CB6-4C582783F9F5}"/>
              </a:ext>
            </a:extLst>
          </p:cNvPr>
          <p:cNvSpPr/>
          <p:nvPr/>
        </p:nvSpPr>
        <p:spPr>
          <a:xfrm>
            <a:off x="6950869" y="5604213"/>
            <a:ext cx="130388" cy="13291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4" name="Image 153">
            <a:extLst>
              <a:ext uri="{FF2B5EF4-FFF2-40B4-BE49-F238E27FC236}">
                <a16:creationId xmlns:a16="http://schemas.microsoft.com/office/drawing/2014/main" id="{893004F7-182A-4270-B3BD-683FCCD0F4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47498" y="4336668"/>
            <a:ext cx="288000" cy="288000"/>
          </a:xfrm>
          <a:prstGeom prst="rect">
            <a:avLst/>
          </a:prstGeom>
        </p:spPr>
      </p:pic>
      <p:pic>
        <p:nvPicPr>
          <p:cNvPr id="155" name="Image 154">
            <a:extLst>
              <a:ext uri="{FF2B5EF4-FFF2-40B4-BE49-F238E27FC236}">
                <a16:creationId xmlns:a16="http://schemas.microsoft.com/office/drawing/2014/main" id="{EB769BD7-AA48-A2A3-1CF1-B3CE6386AD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28837" y="4978377"/>
            <a:ext cx="288000" cy="288000"/>
          </a:xfrm>
          <a:prstGeom prst="rect">
            <a:avLst/>
          </a:prstGeom>
        </p:spPr>
      </p:pic>
      <p:sp>
        <p:nvSpPr>
          <p:cNvPr id="157" name="ZoneTexte 156">
            <a:extLst>
              <a:ext uri="{FF2B5EF4-FFF2-40B4-BE49-F238E27FC236}">
                <a16:creationId xmlns:a16="http://schemas.microsoft.com/office/drawing/2014/main" id="{EDDD3DA7-BCFA-908A-E30D-EF40CE85F659}"/>
              </a:ext>
            </a:extLst>
          </p:cNvPr>
          <p:cNvSpPr txBox="1"/>
          <p:nvPr/>
        </p:nvSpPr>
        <p:spPr>
          <a:xfrm>
            <a:off x="87304" y="42961"/>
            <a:ext cx="679687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  <a:latin typeface="Sui Generis Rg" panose="020B0605020204020004" pitchFamily="34" charset="0"/>
              </a:rPr>
              <a:t>Un jeu de référence FFF 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latin typeface="Sui Generis Rg" panose="020B0605020204020004" pitchFamily="34" charset="0"/>
              </a:rPr>
              <a:t>« Le ballon magique »</a:t>
            </a:r>
          </a:p>
        </p:txBody>
      </p:sp>
      <p:pic>
        <p:nvPicPr>
          <p:cNvPr id="161" name="Image 160">
            <a:extLst>
              <a:ext uri="{FF2B5EF4-FFF2-40B4-BE49-F238E27FC236}">
                <a16:creationId xmlns:a16="http://schemas.microsoft.com/office/drawing/2014/main" id="{612445BD-6FA7-B2A6-A416-6D0E119EB2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194151" y="118001"/>
            <a:ext cx="910609" cy="109273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1376CEF-2ED6-5FDE-D143-85B75BEE3E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62256" y="46736"/>
            <a:ext cx="910609" cy="1235261"/>
          </a:xfrm>
          <a:prstGeom prst="rect">
            <a:avLst/>
          </a:prstGeom>
        </p:spPr>
      </p:pic>
      <p:pic>
        <p:nvPicPr>
          <p:cNvPr id="5" name="Image 4" descr="Une image contenant oiseau, symbole, Emblème, logo&#10;&#10;Description générée automatiquement">
            <a:extLst>
              <a:ext uri="{FF2B5EF4-FFF2-40B4-BE49-F238E27FC236}">
                <a16:creationId xmlns:a16="http://schemas.microsoft.com/office/drawing/2014/main" id="{A950A9AA-3C7E-3AFA-C6A0-B897620033E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0" y="58122"/>
            <a:ext cx="910610" cy="1046373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968D9BE7-23FC-B5B1-D9F3-C5E78D58B946}"/>
              </a:ext>
            </a:extLst>
          </p:cNvPr>
          <p:cNvSpPr/>
          <p:nvPr/>
        </p:nvSpPr>
        <p:spPr>
          <a:xfrm>
            <a:off x="4278208" y="4675888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C</a:t>
            </a:r>
          </a:p>
        </p:txBody>
      </p:sp>
      <p:pic>
        <p:nvPicPr>
          <p:cNvPr id="108" name="Graphique 107" descr="Ballon de football avec un remplissage uni">
            <a:extLst>
              <a:ext uri="{FF2B5EF4-FFF2-40B4-BE49-F238E27FC236}">
                <a16:creationId xmlns:a16="http://schemas.microsoft.com/office/drawing/2014/main" id="{4C2FDDF6-BE92-E3E9-FFA4-2A2C1A80A6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83429" y="1920581"/>
            <a:ext cx="146081" cy="146081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2190EB58-2CFF-EEA7-D20B-F69A71A9D5B5}"/>
              </a:ext>
            </a:extLst>
          </p:cNvPr>
          <p:cNvSpPr/>
          <p:nvPr/>
        </p:nvSpPr>
        <p:spPr>
          <a:xfrm>
            <a:off x="10059205" y="1425672"/>
            <a:ext cx="2002045" cy="424001"/>
          </a:xfrm>
          <a:prstGeom prst="round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U8-U9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02505215-8199-6620-47DB-5C25FB8E350C}"/>
              </a:ext>
            </a:extLst>
          </p:cNvPr>
          <p:cNvSpPr/>
          <p:nvPr/>
        </p:nvSpPr>
        <p:spPr>
          <a:xfrm>
            <a:off x="481272" y="1501105"/>
            <a:ext cx="3472775" cy="190825"/>
          </a:xfrm>
          <a:prstGeom prst="round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GRANDS PRINCIPES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3AFEA67-42B8-ECFA-485E-723C2B91D881}"/>
              </a:ext>
            </a:extLst>
          </p:cNvPr>
          <p:cNvSpPr/>
          <p:nvPr/>
        </p:nvSpPr>
        <p:spPr>
          <a:xfrm>
            <a:off x="9241602" y="2339486"/>
            <a:ext cx="2720334" cy="21570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CONSEILS POUR E1 &amp; E2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C53822F-8632-167C-45BF-FD0B2934C0C3}"/>
              </a:ext>
            </a:extLst>
          </p:cNvPr>
          <p:cNvSpPr txBox="1"/>
          <p:nvPr/>
        </p:nvSpPr>
        <p:spPr>
          <a:xfrm>
            <a:off x="9168763" y="3363980"/>
            <a:ext cx="271678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Conseille, guide les joueurs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Contrôle le temps de la séquence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Après 4 passages (soit 2 minutes de jeu), changement du GB qui intègre un binôme pour chacune des équipes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3F7D15BA-C108-BB2B-4006-4A92F7559D03}"/>
              </a:ext>
            </a:extLst>
          </p:cNvPr>
          <p:cNvSpPr/>
          <p:nvPr/>
        </p:nvSpPr>
        <p:spPr>
          <a:xfrm>
            <a:off x="9717146" y="4414288"/>
            <a:ext cx="1769245" cy="159920"/>
          </a:xfrm>
          <a:prstGeom prst="roundRect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ROTATIONS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F73DC53-EBDD-8DA3-F932-EEAD5C1697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47498" y="2996081"/>
            <a:ext cx="288000" cy="288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EEAF58D-60C4-1070-ACE4-7AE427BDEC4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37379" y="2390021"/>
            <a:ext cx="288000" cy="288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01C50FB-9141-35FB-27E6-7F3BBA16B6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62220" y="4409417"/>
            <a:ext cx="288000" cy="288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0FB18DBD-4AA6-AE6D-3577-0BF69212650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72051" y="4999078"/>
            <a:ext cx="288000" cy="288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9FCC78AA-4D02-1DC2-E3B3-1B015F9C671C}"/>
              </a:ext>
            </a:extLst>
          </p:cNvPr>
          <p:cNvGrpSpPr/>
          <p:nvPr/>
        </p:nvGrpSpPr>
        <p:grpSpPr>
          <a:xfrm>
            <a:off x="3971224" y="4639351"/>
            <a:ext cx="330369" cy="261610"/>
            <a:chOff x="3971224" y="4639351"/>
            <a:chExt cx="330369" cy="261610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4AEB5F6-9BA7-E48F-18C5-F9562BA22063}"/>
                </a:ext>
              </a:extLst>
            </p:cNvPr>
            <p:cNvSpPr/>
            <p:nvPr/>
          </p:nvSpPr>
          <p:spPr>
            <a:xfrm>
              <a:off x="4032535" y="4663328"/>
              <a:ext cx="216000" cy="216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5CC5EE7-4267-EB6E-5256-0A61E8D47A34}"/>
                </a:ext>
              </a:extLst>
            </p:cNvPr>
            <p:cNvSpPr/>
            <p:nvPr/>
          </p:nvSpPr>
          <p:spPr>
            <a:xfrm>
              <a:off x="3971224" y="4639351"/>
              <a:ext cx="330369" cy="2616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fr-FR" sz="11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C’</a:t>
              </a:r>
            </a:p>
          </p:txBody>
        </p:sp>
      </p:grpSp>
      <p:sp>
        <p:nvSpPr>
          <p:cNvPr id="25" name="Ellipse 24">
            <a:extLst>
              <a:ext uri="{FF2B5EF4-FFF2-40B4-BE49-F238E27FC236}">
                <a16:creationId xmlns:a16="http://schemas.microsoft.com/office/drawing/2014/main" id="{65C4B387-EFB8-F64F-5CD1-95C5549CCE7F}"/>
              </a:ext>
            </a:extLst>
          </p:cNvPr>
          <p:cNvSpPr/>
          <p:nvPr/>
        </p:nvSpPr>
        <p:spPr>
          <a:xfrm>
            <a:off x="4371496" y="2702437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D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D09943F4-AC79-5F2F-925F-25CF9398CD5F}"/>
              </a:ext>
            </a:extLst>
          </p:cNvPr>
          <p:cNvGrpSpPr/>
          <p:nvPr/>
        </p:nvGrpSpPr>
        <p:grpSpPr>
          <a:xfrm>
            <a:off x="4077538" y="2591041"/>
            <a:ext cx="330369" cy="261610"/>
            <a:chOff x="3971224" y="4639351"/>
            <a:chExt cx="330369" cy="261610"/>
          </a:xfrm>
        </p:grpSpPr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D0634AE7-3C85-C9D4-3946-B129ADE501D4}"/>
                </a:ext>
              </a:extLst>
            </p:cNvPr>
            <p:cNvSpPr/>
            <p:nvPr/>
          </p:nvSpPr>
          <p:spPr>
            <a:xfrm>
              <a:off x="4032535" y="4663328"/>
              <a:ext cx="216000" cy="216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5CDD8A4-B36B-9517-CCF0-89D158215AFA}"/>
                </a:ext>
              </a:extLst>
            </p:cNvPr>
            <p:cNvSpPr/>
            <p:nvPr/>
          </p:nvSpPr>
          <p:spPr>
            <a:xfrm>
              <a:off x="3971224" y="4639351"/>
              <a:ext cx="330369" cy="2616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fr-FR" sz="11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</a:t>
              </a:r>
              <a:r>
                <a:rPr lang="fr-FR" sz="11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’</a:t>
              </a:r>
            </a:p>
          </p:txBody>
        </p:sp>
      </p:grp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B16092FC-97CD-2F8C-29F3-11E277A7AD5B}"/>
              </a:ext>
            </a:extLst>
          </p:cNvPr>
          <p:cNvSpPr/>
          <p:nvPr/>
        </p:nvSpPr>
        <p:spPr>
          <a:xfrm>
            <a:off x="548500" y="4602464"/>
            <a:ext cx="3381601" cy="31408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LE 2</a:t>
            </a:r>
            <a:r>
              <a:rPr lang="fr-FR" sz="110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ème</a:t>
            </a:r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 BALLON, IL EST « MAGIQUE »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2C148F48-1865-2A19-1419-84D152140E6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9300" y="4631227"/>
            <a:ext cx="334163" cy="334163"/>
          </a:xfrm>
          <a:prstGeom prst="rect">
            <a:avLst/>
          </a:prstGeom>
        </p:spPr>
      </p:pic>
      <p:sp>
        <p:nvSpPr>
          <p:cNvPr id="38" name="Ellipse 37">
            <a:extLst>
              <a:ext uri="{FF2B5EF4-FFF2-40B4-BE49-F238E27FC236}">
                <a16:creationId xmlns:a16="http://schemas.microsoft.com/office/drawing/2014/main" id="{C4EE3E37-BD4A-39F3-14DF-8109DCB01831}"/>
              </a:ext>
            </a:extLst>
          </p:cNvPr>
          <p:cNvSpPr/>
          <p:nvPr/>
        </p:nvSpPr>
        <p:spPr>
          <a:xfrm>
            <a:off x="8378208" y="4555706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2FDE774D-72CA-EBB3-565B-B0DD6FF71E05}"/>
              </a:ext>
            </a:extLst>
          </p:cNvPr>
          <p:cNvSpPr/>
          <p:nvPr/>
        </p:nvSpPr>
        <p:spPr>
          <a:xfrm>
            <a:off x="8179735" y="4759506"/>
            <a:ext cx="216000" cy="216000"/>
          </a:xfrm>
          <a:prstGeom prst="ellipse">
            <a:avLst/>
          </a:prstGeom>
          <a:solidFill>
            <a:srgbClr val="ED1B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Louis George Café" panose="020B0600020202020204" pitchFamily="34" charset="0"/>
              </a:rPr>
              <a:t>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8DFB760-DF30-6958-C639-B24A65ABFA32}"/>
              </a:ext>
            </a:extLst>
          </p:cNvPr>
          <p:cNvSpPr/>
          <p:nvPr/>
        </p:nvSpPr>
        <p:spPr>
          <a:xfrm>
            <a:off x="8333420" y="4534762"/>
            <a:ext cx="330369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fr-FR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6D71F54-3658-AAA1-7F62-CD256BB90CFE}"/>
              </a:ext>
            </a:extLst>
          </p:cNvPr>
          <p:cNvSpPr/>
          <p:nvPr/>
        </p:nvSpPr>
        <p:spPr>
          <a:xfrm>
            <a:off x="8265374" y="2535340"/>
            <a:ext cx="330369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1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fr-FR" sz="11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</a:p>
        </p:txBody>
      </p:sp>
      <p:pic>
        <p:nvPicPr>
          <p:cNvPr id="21" name="Graphique 20" descr="Ballon de football avec un remplissage uni">
            <a:extLst>
              <a:ext uri="{FF2B5EF4-FFF2-40B4-BE49-F238E27FC236}">
                <a16:creationId xmlns:a16="http://schemas.microsoft.com/office/drawing/2014/main" id="{596ED9DD-E50E-88DF-4022-88696F5D10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1525" y="6192023"/>
            <a:ext cx="146081" cy="14608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75A7810-8CF3-C0BF-6E09-82FFAE9FB897}"/>
              </a:ext>
            </a:extLst>
          </p:cNvPr>
          <p:cNvSpPr/>
          <p:nvPr/>
        </p:nvSpPr>
        <p:spPr>
          <a:xfrm>
            <a:off x="7315873" y="5139010"/>
            <a:ext cx="8996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dirty="0">
                <a:ln w="0"/>
              </a:rPr>
              <a:t>2C2</a:t>
            </a:r>
            <a:endParaRPr lang="fr-FR" sz="36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29F54E-99E1-3761-50B2-18AA7D91AD63}"/>
              </a:ext>
            </a:extLst>
          </p:cNvPr>
          <p:cNvSpPr/>
          <p:nvPr/>
        </p:nvSpPr>
        <p:spPr>
          <a:xfrm>
            <a:off x="4537553" y="2027816"/>
            <a:ext cx="8996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dirty="0">
                <a:ln w="0"/>
              </a:rPr>
              <a:t>2C1</a:t>
            </a:r>
            <a:endParaRPr lang="fr-FR" sz="3600" b="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33" name="Graphique 32" descr="Ballon de football avec un remplissage uni">
            <a:extLst>
              <a:ext uri="{FF2B5EF4-FFF2-40B4-BE49-F238E27FC236}">
                <a16:creationId xmlns:a16="http://schemas.microsoft.com/office/drawing/2014/main" id="{AAEE2B98-06A5-C991-8922-3F55B7B29B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12396" y="6280275"/>
            <a:ext cx="146081" cy="146081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F711A95E-D868-4F76-0461-129087958977}"/>
              </a:ext>
            </a:extLst>
          </p:cNvPr>
          <p:cNvSpPr/>
          <p:nvPr/>
        </p:nvSpPr>
        <p:spPr>
          <a:xfrm>
            <a:off x="9166342" y="4605044"/>
            <a:ext cx="287085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b="1" dirty="0">
                <a:solidFill>
                  <a:srgbClr val="002060"/>
                </a:solidFill>
                <a:latin typeface="+mj-lt"/>
              </a:rPr>
              <a:t>Rotation 1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: E1 donne le ballon à A (passage + ballon magique)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b="1" dirty="0">
                <a:solidFill>
                  <a:srgbClr val="002060"/>
                </a:solidFill>
                <a:latin typeface="+mj-lt"/>
              </a:rPr>
              <a:t>Rotation 2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: E2 donne le ballon à B’ (passage + ballon magique)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b="1" dirty="0">
                <a:solidFill>
                  <a:srgbClr val="002060"/>
                </a:solidFill>
                <a:latin typeface="+mj-lt"/>
              </a:rPr>
              <a:t>Rotation 3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: E2 donne le ballon à C (Passage + ballon magique)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Rotation 4</a:t>
            </a:r>
            <a:r>
              <a:rPr kumimoji="0" lang="fr-FR" sz="11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 : E1 donne le ballon à D’ (passage + ballon magique)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Etc.…</a:t>
            </a:r>
            <a:endParaRPr kumimoji="0" lang="fr-FR" sz="11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43" name="Image 42">
            <a:extLst>
              <a:ext uri="{FF2B5EF4-FFF2-40B4-BE49-F238E27FC236}">
                <a16:creationId xmlns:a16="http://schemas.microsoft.com/office/drawing/2014/main" id="{CE0EEEE7-F665-0EEA-B324-B69AE86FD1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894135" y="5266377"/>
            <a:ext cx="378047" cy="352364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FAA86864-A1B5-ABD2-BE48-763FC01A0FD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891133" y="5877945"/>
            <a:ext cx="378047" cy="352364"/>
          </a:xfrm>
          <a:prstGeom prst="rect">
            <a:avLst/>
          </a:prstGeom>
        </p:spPr>
      </p:pic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D6E8333B-370F-DF7D-7468-9DADCEDCA6C3}"/>
              </a:ext>
            </a:extLst>
          </p:cNvPr>
          <p:cNvSpPr/>
          <p:nvPr/>
        </p:nvSpPr>
        <p:spPr>
          <a:xfrm>
            <a:off x="520047" y="2301565"/>
            <a:ext cx="3381601" cy="31408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LE 1</a:t>
            </a:r>
            <a:r>
              <a:rPr lang="fr-FR" sz="110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er</a:t>
            </a:r>
            <a:r>
              <a:rPr lang="fr-FR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i Generis Rg" panose="020B0605020204020004" pitchFamily="34" charset="0"/>
              </a:rPr>
              <a:t> BALLON, LANCEMENT DE JEU</a:t>
            </a:r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8806DEED-5501-11B0-0E3F-07406D7CE1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5144" y="2324903"/>
            <a:ext cx="334163" cy="334163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623CA8B-4ED2-242E-39C4-220CBB5D0B6B}"/>
              </a:ext>
            </a:extLst>
          </p:cNvPr>
          <p:cNvSpPr/>
          <p:nvPr/>
        </p:nvSpPr>
        <p:spPr>
          <a:xfrm>
            <a:off x="6744309" y="1125590"/>
            <a:ext cx="28708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7D72B0EF-77D9-ED89-38A7-D1AD98108117}"/>
              </a:ext>
            </a:extLst>
          </p:cNvPr>
          <p:cNvSpPr txBox="1"/>
          <p:nvPr/>
        </p:nvSpPr>
        <p:spPr>
          <a:xfrm>
            <a:off x="133507" y="2760954"/>
            <a:ext cx="384713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L’éducateur (E1) transmet le ballon au 1</a:t>
            </a:r>
            <a:r>
              <a:rPr kumimoji="0" lang="fr-FR" sz="11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er</a:t>
            </a: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 joueur rouge (A) </a:t>
            </a:r>
            <a:r>
              <a:rPr lang="fr-FR" sz="1100" b="1" dirty="0">
                <a:solidFill>
                  <a:srgbClr val="002060"/>
                </a:solidFill>
                <a:latin typeface="+mj-lt"/>
              </a:rPr>
              <a:t>: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cs typeface="Kokila" panose="020B0502040204020203" pitchFamily="34" charset="0"/>
              </a:rPr>
              <a:t>C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Kokila" panose="020B0502040204020203" pitchFamily="34" charset="0"/>
              </a:rPr>
              <a:t>’est</a:t>
            </a:r>
            <a:r>
              <a:rPr lang="fr-FR" sz="1100" b="1" dirty="0">
                <a:solidFill>
                  <a:srgbClr val="002060"/>
                </a:solidFill>
                <a:latin typeface="+mj-lt"/>
              </a:rPr>
              <a:t> toujours le joueur adverse en face du joueur qui réceptionne le ballon, qui défend seul au début de l’action 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(ex : comme sur le schéma si A contrôle, c’est D qui défend).</a:t>
            </a:r>
            <a:endParaRPr kumimoji="0" lang="fr-FR" sz="11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100" b="1" dirty="0">
                <a:solidFill>
                  <a:srgbClr val="002060"/>
                </a:solidFill>
                <a:latin typeface="+mj-lt"/>
              </a:rPr>
              <a:t>Le joueur (A) ayant le ballon doit aller marquer dans le but adverse en 2c1 (+ joueur B):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  <a:p>
            <a:pPr marL="628650" lvl="1" indent="-171450" algn="just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Si l’adversaire récupère le ballon, il tente de marquer à son tour.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rgbClr val="002060"/>
                </a:solidFill>
                <a:latin typeface="+mj-lt"/>
              </a:rPr>
              <a:t>Si le ballon est récupéré par un des gardiens, relance à son partenaire, le premier ballon se poursuit.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D622EFF5-3798-1F4A-316B-FF294B942489}"/>
              </a:ext>
            </a:extLst>
          </p:cNvPr>
          <p:cNvSpPr txBox="1"/>
          <p:nvPr/>
        </p:nvSpPr>
        <p:spPr>
          <a:xfrm>
            <a:off x="106909" y="1765915"/>
            <a:ext cx="384713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Les enfants se placent par 2</a:t>
            </a:r>
            <a:r>
              <a:rPr lang="fr-FR" sz="1100" b="1" dirty="0">
                <a:solidFill>
                  <a:srgbClr val="002060"/>
                </a:solidFill>
                <a:latin typeface="+mj-lt"/>
              </a:rPr>
              <a:t>, 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chacun dans une porte (ex pour l’équipe rouge : A-B, A’-B’) + 1 gardien de but</a:t>
            </a:r>
            <a:r>
              <a:rPr lang="fr-FR" sz="1100" b="1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12E0116C-7BE3-82AE-C6E2-155A851125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891133" y="6399376"/>
            <a:ext cx="378047" cy="352364"/>
          </a:xfrm>
          <a:prstGeom prst="rect">
            <a:avLst/>
          </a:prstGeom>
        </p:spPr>
      </p:pic>
      <p:sp>
        <p:nvSpPr>
          <p:cNvPr id="56" name="ZoneTexte 55">
            <a:extLst>
              <a:ext uri="{FF2B5EF4-FFF2-40B4-BE49-F238E27FC236}">
                <a16:creationId xmlns:a16="http://schemas.microsoft.com/office/drawing/2014/main" id="{7C55F133-EA15-0328-53D8-17433E9A8626}"/>
              </a:ext>
            </a:extLst>
          </p:cNvPr>
          <p:cNvSpPr txBox="1"/>
          <p:nvPr/>
        </p:nvSpPr>
        <p:spPr>
          <a:xfrm>
            <a:off x="9286893" y="6399376"/>
            <a:ext cx="178597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+mj-lt"/>
              </a:rPr>
              <a:t>=  Changement de GB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39574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0.0007 L -0.00143 0.0007 C 0.00808 0.01042 0.01849 0.01782 0.02709 0.03009 C 0.03308 0.0382 0.03868 0.04722 0.04493 0.05486 C 0.04844 0.05926 0.05261 0.06227 0.05638 0.0662 C 0.07279 0.0831 0.06368 0.07593 0.07539 0.08426 C 0.07696 0.08657 0.07813 0.08935 0.07982 0.0912 C 0.08099 0.09213 0.08243 0.0919 0.08373 0.09213 C 0.08555 0.09259 0.0875 0.09306 0.08946 0.09329 C 0.09349 0.09583 0.08907 0.09306 0.09519 0.09792 C 0.09623 0.09884 0.09727 0.09931 0.09831 0.10023 C 0.10144 0.10255 0.09987 0.10232 0.10157 0.10232 L 0.10157 0.10232 L 0.10157 0.10232 " pathEditMode="relative" ptsTypes="AAAAAAAAAAAAAA">
                                      <p:cBhvr>
                                        <p:cTn id="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8 0.00487 L -0.00248 0.00487 C -0.00599 0.00255 -0.00938 0.00047 -0.01276 -0.00208 C -0.01576 -0.00439 -0.01836 -0.00879 -0.02162 -0.00995 C -0.03125 -0.01296 -0.02617 -0.0118 -0.03685 -0.01342 C -0.03854 -0.01412 -0.04037 -0.01435 -0.04193 -0.01551 C -0.04336 -0.01666 -0.04492 -0.01782 -0.04636 -0.01898 C -0.04701 -0.01944 -0.04766 -0.01967 -0.04831 -0.02013 C -0.04909 -0.02083 -0.04987 -0.02176 -0.05078 -0.02245 C -0.05182 -0.02291 -0.05404 -0.02338 -0.05404 -0.02338 L -0.05456 -0.02338 L -0.05456 -0.02338 " pathEditMode="relative" ptsTypes="AAAAAAAAAAAA">
                                      <p:cBhvr>
                                        <p:cTn id="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2.08333E-6 0.00509 L 2.08333E-6 0.00533 C 0.00755 0.00162 0.00768 0.00116 0.01849 0.00023 C 0.02031 0.00023 0.022 0.0007 0.02396 0.00116 C 0.02695 0.00347 0.02995 0.00648 0.0332 0.00834 C 0.03984 0.01204 0.04323 0.0125 0.04935 0.01366 C 0.05091 0.0125 0.05273 0.01204 0.05416 0.01088 C 0.05547 0.00996 0.05625 0.00834 0.05742 0.00741 C 0.05872 0.00672 0.06015 0.00648 0.06172 0.00602 C 0.07318 0.00764 0.07721 0.01088 0.08711 0.00509 C 0.08815 0.00463 0.08828 0.00301 0.08893 0.00185 C 0.0901 0.00255 0.09127 0.00417 0.09271 0.0044 C 0.09531 0.00463 0.09791 0.00347 0.10091 0.00347 L 0.10091 0.00371 " pathEditMode="relative" rAng="0" ptsTypes="AAAAAAAAAAAAAA">
                                      <p:cBhvr>
                                        <p:cTn id="10" dur="19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9" y="1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117 0.00232 L -0.00117 0.00232 C -0.0056 0.00139 -0.00495 0.00162 -0.0112 -0.00116 C -0.01198 -0.00162 -0.01276 -0.00231 -0.01341 -0.00278 C -0.01459 -0.00347 -0.01576 -0.00393 -0.0168 -0.00463 C -0.01888 -0.00648 -0.02474 -0.01435 -0.02565 -0.01458 L -0.03047 -0.01551 C -0.03203 -0.01458 -0.03386 -0.01389 -0.03542 -0.0125 C -0.03646 -0.0118 -0.03711 -0.00995 -0.03815 -0.00903 C -0.04011 -0.00764 -0.04206 -0.00717 -0.04401 -0.00625 C -0.04675 -0.00671 -0.04961 -0.00625 -0.05209 -0.0081 C -0.05352 -0.00903 -0.05404 -0.01227 -0.05508 -0.01412 C -0.05703 -0.01713 -0.05742 -0.0169 -0.05964 -0.01805 C -0.06602 -0.02453 -0.05977 -0.01875 -0.07656 -0.02153 C -0.07787 -0.02153 -0.07917 -0.02245 -0.08047 -0.02291 C -0.08529 -0.025 -0.08164 -0.02384 -0.0862 -0.02546 C -0.09492 -0.02824 -0.09128 -0.02708 -0.10156 -0.02824 C -0.10677 -0.03148 -0.10169 -0.0287 -0.10573 -0.03032 C -0.10716 -0.03078 -0.1086 -0.03194 -0.11016 -0.03217 L -0.12071 -0.03426 C -0.12175 -0.03449 -0.12279 -0.03449 -0.12383 -0.03472 C -0.12787 -0.03565 -0.12591 -0.03565 -0.12982 -0.03727 C -0.13086 -0.0375 -0.1319 -0.03773 -0.13294 -0.03819 C -0.13386 -0.03866 -0.13477 -0.03935 -0.13568 -0.03958 C -0.13698 -0.04004 -0.13828 -0.04004 -0.13959 -0.04004 C -0.14779 -0.04375 -0.13985 -0.04051 -0.15964 -0.04166 C -0.16003 -0.04166 -0.16029 -0.04213 -0.16068 -0.04213 C -0.16185 -0.04236 -0.16289 -0.04236 -0.16406 -0.04259 L -0.16511 -0.04305 L -0.16406 -0.04444 " pathEditMode="relative" ptsTypes="AAAAAAAAAAAAAAAAAAAAAAAAAAAAAA">
                                      <p:cBhvr>
                                        <p:cTn id="1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5651 -0.02129 L -0.05651 -0.02129 C -0.05834 -0.01875 -0.05977 -0.01574 -0.06172 -0.01342 C -0.06263 -0.01226 -0.06367 -0.01157 -0.06485 -0.01134 C -0.07175 -0.00949 -0.07878 -0.00902 -0.08581 -0.00787 C -0.08685 -0.00578 -0.08959 -0.00162 -0.09024 0.00116 C -0.09063 0.00301 -0.09037 0.0051 -0.09089 0.00695 C -0.09245 0.01274 -0.09271 0.01227 -0.09531 0.01366 C -0.09974 0.0132 -0.10417 0.0132 -0.1086 0.0125 C -0.10977 0.0125 -0.11068 0.01135 -0.11185 0.01135 C -0.11354 0.01135 -0.11524 0.01227 -0.11693 0.0125 C -0.11719 0.01297 -0.12266 0.02338 -0.12383 0.02385 C -0.128 0.0257 -0.13229 0.02547 -0.13659 0.02616 L -0.13841 0.02963 L -0.13841 0.02963 " pathEditMode="relative" ptsTypes="AAAAAAAAAAAAAAA">
                                      <p:cBhvr>
                                        <p:cTn id="1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10599 0.1037 L 0.10599 0.1037 C 0.10534 0.10671 0.10573 0.11157 0.10404 0.11273 C 0.09883 0.11574 0.09297 0.11389 0.0875 0.11482 C 0.08568 0.11528 0.07813 0.11806 0.07735 0.11829 C 0.0767 0.11898 0.07592 0.11968 0.07539 0.1206 C 0.07435 0.12245 0.07383 0.12477 0.07344 0.12732 C 0.07318 0.12917 0.07318 0.13102 0.07292 0.13287 C 0.07266 0.13403 0.0724 0.13519 0.07227 0.13634 C 0.0655 0.13588 0.05873 0.13519 0.05183 0.13519 C 0.04935 0.13519 0.04675 0.13519 0.04428 0.13634 C 0.04349 0.13681 0.04349 0.13866 0.04297 0.13982 C 0.0418 0.14213 0.04089 0.1456 0.0392 0.14653 C 0.0336 0.14977 0.03789 0.14745 0.02579 0.15 L 0.02396 0.15116 L 0.02396 0.15116 " pathEditMode="relative" ptsTypes="AAAAAAAAAAAAAAAA">
                                      <p:cBhvr>
                                        <p:cTn id="20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10104 0.00486 L 0.10104 0.00486 C 0.10456 0.00509 0.1082 0.00533 0.11172 0.00579 C 0.11341 0.00602 0.11523 0.00602 0.11679 0.00695 C 0.11849 0.0081 0.11992 0.00972 0.12122 0.01158 C 0.12291 0.01366 0.12409 0.01644 0.12565 0.01829 C 0.12851 0.02176 0.13463 0.02755 0.13463 0.02755 L 0.14219 0.02523 C 0.14362 0.02477 0.14518 0.02338 0.14661 0.02408 C 0.14831 0.025 0.14909 0.02847 0.14987 0.03102 L 0.14987 0.03102 " pathEditMode="relative" ptsTypes="AAAAAAAAA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66 0.15324 L 0.02266 0.15324 C 0.02214 0.15833 0.02188 0.16366 0.02136 0.16898 C 0.01928 0.18889 0.0198 0.17986 0.01745 0.19838 C 0.01706 0.20255 0.0168 0.20671 0.01628 0.21088 C 0.01589 0.2132 0.01537 0.21528 0.01498 0.21759 C 0.01446 0.22083 0.01446 0.22454 0.01368 0.22778 C 0.01316 0.23056 0.01198 0.2331 0.0112 0.23565 C 0.01055 0.2412 0.00912 0.25532 0.00795 0.25718 C 0.00717 0.25857 0.00612 0.25995 0.00547 0.26157 C 0.00105 0.27222 -0.00169 0.27732 -0.00338 0.28889 C -0.00403 0.29259 -0.00429 0.2963 -0.00468 0.3 C -0.00664 0.31597 -0.00507 0.30278 -0.00729 0.31597 C -0.01224 0.34699 -0.00572 0.30718 -0.00911 0.33171 C -0.01067 0.34306 -0.01093 0.3419 -0.01302 0.35208 C -0.01406 0.35764 -0.01484 0.36343 -0.01614 0.36898 C -0.01653 0.37083 -0.01692 0.37292 -0.01744 0.37477 C -0.01757 0.37523 -0.01783 0.37546 -0.01796 0.37593 L -0.01744 0.37708 " pathEditMode="relative" ptsTypes="AAAAAAAAAAAAAAAAAAA">
                                      <p:cBhvr>
                                        <p:cTn id="2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45 0.37708 L -0.01745 0.37731 C -0.01849 0.37454 -0.0194 0.37176 -0.02044 0.36944 C -0.02083 0.36875 -0.02122 0.36829 -0.02174 0.36782 C -0.02226 0.36736 -0.02278 0.36713 -0.02331 0.3669 C -0.02643 0.36643 -0.02956 0.36667 -0.03281 0.36643 C -0.03359 0.3662 -0.03424 0.36597 -0.03502 0.36528 C -0.03607 0.36435 -0.03724 0.36227 -0.03789 0.36042 C -0.03854 0.3581 -0.03906 0.3544 -0.04023 0.35301 C -0.0414 0.35139 -0.04726 0.35093 -0.04739 0.35093 C -0.04857 0.35023 -0.05 0.34954 -0.05104 0.34792 C -0.05169 0.3463 -0.05208 0.34444 -0.05273 0.34259 C -0.0539 0.33912 -0.05534 0.33634 -0.05638 0.33264 C -0.05677 0.33148 -0.05703 0.33009 -0.05755 0.32893 C -0.05794 0.32801 -0.05859 0.32708 -0.05924 0.32639 C -0.06393 0.32083 -0.06276 0.32199 -0.06758 0.31852 C -0.0681 0.31713 -0.06849 0.31551 -0.06914 0.31389 C -0.072 0.30741 -0.07057 0.31157 -0.07344 0.30648 C -0.07396 0.30532 -0.07435 0.30393 -0.07513 0.30301 C -0.07565 0.30231 -0.0763 0.30231 -0.07682 0.30208 C -0.07708 0.30185 -0.07721 0.30185 -0.07721 0.30185 L -0.07721 0.30185 " pathEditMode="relative" rAng="0" ptsTypes="AAAAAAAAAAAAAAAAAAAAAA">
                                      <p:cBhvr>
                                        <p:cTn id="2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5" y="-375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91 -0.0419 L -0.17591 -0.04166 C -0.1763 -0.0419 -0.17968 -0.0412 -0.18007 -0.0412 C -0.18033 -0.04097 -0.18073 -0.04051 -0.18099 -0.04004 C -0.18164 -0.04051 -0.18268 -0.04097 -0.18333 -0.04143 C -0.18359 -0.04166 -0.18385 -0.04213 -0.18411 -0.04259 C -0.18437 -0.04398 -0.18515 -0.04791 -0.18541 -0.04861 C -0.1858 -0.04907 -0.18606 -0.04977 -0.18645 -0.05023 C -0.18776 -0.05185 -0.18854 -0.05347 -0.18997 -0.0537 C -0.1927 -0.05416 -0.19518 -0.0544 -0.19791 -0.0544 C -0.1983 -0.05486 -0.19869 -0.05532 -0.19895 -0.05579 C -0.19935 -0.05625 -0.19935 -0.05694 -0.19961 -0.05741 C -0.19987 -0.05787 -0.20026 -0.05833 -0.20039 -0.05903 C -0.20065 -0.05926 -0.20065 -0.06018 -0.20091 -0.06041 C -0.20104 -0.06111 -0.2013 -0.06111 -0.20156 -0.06134 C -0.20195 -0.0618 -0.20221 -0.06204 -0.2026 -0.0625 C -0.20325 -0.06319 -0.20416 -0.06435 -0.20494 -0.06458 C -0.20599 -0.06481 -0.20703 -0.06481 -0.2082 -0.06504 C -0.20911 -0.06528 -0.2095 -0.06528 -0.21041 -0.06597 C -0.21067 -0.0662 -0.2108 -0.06666 -0.21106 -0.0669 C -0.21158 -0.06736 -0.21198 -0.06782 -0.2125 -0.06852 C -0.21276 -0.06875 -0.21289 -0.06921 -0.21328 -0.06967 C -0.21354 -0.07014 -0.2138 -0.0706 -0.21419 -0.07083 C -0.21471 -0.07268 -0.21497 -0.07477 -0.21562 -0.07639 C -0.21627 -0.07801 -0.21666 -0.08009 -0.21757 -0.08125 C -0.21783 -0.08148 -0.2181 -0.08194 -0.21836 -0.08241 C -0.21862 -0.08287 -0.21875 -0.0831 -0.21888 -0.08356 C -0.21927 -0.08403 -0.21953 -0.08426 -0.21992 -0.08472 C -0.22031 -0.08588 -0.2207 -0.08704 -0.22109 -0.08796 C -0.22174 -0.08935 -0.22239 -0.08981 -0.22304 -0.09074 C -0.2233 -0.09097 -0.22369 -0.09143 -0.22382 -0.0919 C -0.22408 -0.09236 -0.22435 -0.09305 -0.22461 -0.09352 C -0.22552 -0.09491 -0.22643 -0.09629 -0.22721 -0.09791 C -0.22747 -0.09838 -0.2276 -0.09861 -0.22773 -0.09907 C -0.22799 -0.0993 -0.22838 -0.1 -0.22864 -0.10023 C -0.22877 -0.10046 -0.22903 -0.10069 -0.22916 -0.10116 C -0.22968 -0.10185 -0.22994 -0.10278 -0.23033 -0.10347 C -0.2306 -0.10393 -0.23086 -0.10416 -0.23112 -0.10463 C -0.23138 -0.10509 -0.23151 -0.10555 -0.23177 -0.10579 C -0.23203 -0.10625 -0.23242 -0.10648 -0.23281 -0.10694 C -0.23437 -0.10926 -0.23307 -0.10787 -0.23398 -0.10879 L -0.23398 -0.10879 " pathEditMode="relative" rAng="0" ptsTypes="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4" y="-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73 0.30185 L -0.07773 0.30208 C -0.08346 0.30208 -0.08919 0.30232 -0.09479 0.30301 C -0.10013 0.30324 -0.1052 0.30417 -0.11041 0.30463 C -0.11627 0.30509 -0.12226 0.30509 -0.12799 0.30556 C -0.1595 0.30764 -0.11809 0.30509 -0.14817 0.30787 C -0.14921 0.30787 -0.15 0.3081 -0.15078 0.3081 C -0.15208 0.3081 -0.15468 0.30833 -0.15468 0.30857 L -0.15468 0.30833 " pathEditMode="relative" rAng="0" ptsTypes="AAAAAAAAA">
                                      <p:cBhvr>
                                        <p:cTn id="3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4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-0.00046 L -0.00105 -0.00046 C 0.0108 0.0007 0.01536 0.00047 0.02747 0.00486 C 0.02994 0.00579 0.03216 0.00764 0.0345 0.00903 C 0.03541 0.00949 0.03645 0.00996 0.0375 0.01042 C 0.04205 0.01644 0.04453 0.02084 0.04987 0.02408 C 0.05221 0.02547 0.05455 0.02593 0.0569 0.02686 L 0.07851 0.02269 C 0.08007 0.02246 0.08164 0.02107 0.0832 0.0213 C 0.08502 0.02153 0.08671 0.02315 0.08854 0.02408 C 0.08984 0.02639 0.09127 0.02848 0.09244 0.03102 C 0.09349 0.03311 0.0944 0.03565 0.09557 0.03774 C 0.09674 0.03982 0.09778 0.04306 0.09934 0.04329 C 0.10664 0.04445 0.1138 0.04236 0.12109 0.0419 L 0.12187 0.04051 " pathEditMode="relative" ptsTypes="AAAAAAAAAAAAAAA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0.00231 L 0.00078 0.00231 C -0.00703 -0.02547 0.00091 0.00625 -0.00443 -0.03102 C -0.0056 -0.03912 -0.00782 -0.04653 -0.00912 -0.05417 C -0.01433 -0.08241 -0.00873 -0.06112 -0.01745 -0.09491 C -0.02318 -0.11667 -0.0198 -0.10162 -0.02683 -0.12084 C -0.02904 -0.12662 -0.0306 -0.13287 -0.03256 -0.13843 C -0.03763 -0.15255 -0.0362 -0.14375 -0.03724 -0.15324 L -0.03828 -0.15324 " pathEditMode="relative" ptsTypes="AAAAAAAAA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122 0.0419 L 0.12122 0.0419 C 0.12174 0.04352 0.12695 0.05834 0.1289 0.06135 C 0.12955 0.06227 0.13046 0.06227 0.13125 0.06274 C 0.13372 0.06366 0.13632 0.06459 0.13893 0.06551 C 0.14075 0.06412 0.1427 0.0632 0.1444 0.06135 C 0.14687 0.05834 0.14479 0.05486 0.14817 0.05301 C 0.15117 0.05116 0.15442 0.05116 0.15742 0.05024 C 0.1582 0.04931 0.15911 0.04861 0.15976 0.04746 C 0.16093 0.04537 0.16132 0.04167 0.16289 0.04051 C 0.16523 0.03866 0.16809 0.03959 0.17057 0.03912 C 0.17317 0.03565 0.17317 0.03473 0.17604 0.03357 C 0.18086 0.03172 0.18059 0.03519 0.18059 0.03102 L 0.18059 0.03102 " pathEditMode="relative" ptsTypes="AAAAAAAAAAAAAA">
                                      <p:cBhvr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59 -0.14908 L -0.03959 -0.14908 C -0.03555 -0.14954 -0.02605 -0.14838 -0.0211 -0.15324 C -0.01237 -0.16181 -0.02409 -0.15417 -0.01641 -0.1588 C -0.01537 -0.16112 -0.01446 -0.16343 -0.01328 -0.16574 C -0.01159 -0.16899 -0.00795 -0.17524 -0.00795 -0.17524 C -0.00743 -0.17778 -0.0069 -0.18195 -0.0056 -0.18357 C -0.00365 -0.18588 -0.00144 -0.18727 0.00065 -0.18912 C 0.00885 -0.19584 0.00338 -0.19121 0.00833 -0.19468 C 0.00963 -0.19537 0.01093 -0.19676 0.01224 -0.19746 C 0.01367 -0.19815 0.01692 -0.19862 0.01692 -0.19862 L 0.01692 -0.19862 " pathEditMode="relative" ptsTypes="AAAAAAAAAAAA"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  <p:bldP spid="68" grpId="0" animBg="1"/>
      <p:bldP spid="20" grpId="0" animBg="1"/>
      <p:bldP spid="20" grpId="1" animBg="1"/>
      <p:bldP spid="25" grpId="0" animBg="1"/>
      <p:bldP spid="25" grpId="1" animBg="1"/>
      <p:bldP spid="39" grpId="0" animBg="1"/>
      <p:bldP spid="39" grpId="1" animBg="1"/>
      <p:bldP spid="13" grpId="0"/>
      <p:bldP spid="23" grpId="0"/>
    </p:bld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11766</TotalTime>
  <Words>800</Words>
  <Application>Microsoft Office PowerPoint</Application>
  <PresentationFormat>Grand écran</PresentationFormat>
  <Paragraphs>95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FFF Equipe</vt:lpstr>
      <vt:lpstr>Louis George Café</vt:lpstr>
      <vt:lpstr>Sui Generis Rg</vt:lpstr>
      <vt:lpstr>1_Thème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REMAUD Adrien</dc:creator>
  <cp:lastModifiedBy>REMAUD Adrien</cp:lastModifiedBy>
  <cp:revision>24</cp:revision>
  <dcterms:created xsi:type="dcterms:W3CDTF">2023-09-28T18:03:53Z</dcterms:created>
  <dcterms:modified xsi:type="dcterms:W3CDTF">2024-09-05T12:41:10Z</dcterms:modified>
</cp:coreProperties>
</file>